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1511" r:id="rId2"/>
    <p:sldId id="1549" r:id="rId3"/>
    <p:sldId id="1550" r:id="rId4"/>
    <p:sldId id="1551" r:id="rId5"/>
    <p:sldId id="1552" r:id="rId6"/>
    <p:sldId id="1355" r:id="rId7"/>
    <p:sldId id="1553" r:id="rId8"/>
    <p:sldId id="1554" r:id="rId9"/>
    <p:sldId id="1555" r:id="rId10"/>
    <p:sldId id="1556" r:id="rId11"/>
    <p:sldId id="1483" r:id="rId12"/>
    <p:sldId id="1522" r:id="rId13"/>
    <p:sldId id="1567" r:id="rId14"/>
    <p:sldId id="1568" r:id="rId15"/>
    <p:sldId id="1569" r:id="rId16"/>
    <p:sldId id="1570" r:id="rId17"/>
    <p:sldId id="1571" r:id="rId18"/>
    <p:sldId id="1572" r:id="rId19"/>
    <p:sldId id="1546" r:id="rId20"/>
    <p:sldId id="1548" r:id="rId21"/>
    <p:sldId id="1461" r:id="rId22"/>
    <p:sldId id="1557" r:id="rId23"/>
    <p:sldId id="1445" r:id="rId24"/>
    <p:sldId id="1560" r:id="rId25"/>
    <p:sldId id="1446" r:id="rId26"/>
    <p:sldId id="1561" r:id="rId27"/>
    <p:sldId id="1562" r:id="rId28"/>
    <p:sldId id="1563" r:id="rId29"/>
    <p:sldId id="1538" r:id="rId30"/>
    <p:sldId id="1565" r:id="rId31"/>
    <p:sldId id="1566" r:id="rId32"/>
  </p:sldIdLst>
  <p:sldSz cx="9144000" cy="6858000" type="screen4x3"/>
  <p:notesSz cx="6858000" cy="91011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Arial" charset="0"/>
        <a:ea typeface="ＭＳ Ｐゴシック" pitchFamily="5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Arial" charset="0"/>
        <a:ea typeface="ＭＳ Ｐゴシック" pitchFamily="5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Arial" charset="0"/>
        <a:ea typeface="ＭＳ Ｐゴシック" pitchFamily="5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Arial" charset="0"/>
        <a:ea typeface="ＭＳ Ｐゴシック" pitchFamily="5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Arial" charset="0"/>
        <a:ea typeface="ＭＳ Ｐゴシック" pitchFamily="58" charset="-128"/>
        <a:cs typeface="+mn-cs"/>
      </a:defRPr>
    </a:lvl5pPr>
    <a:lvl6pPr marL="2286000" algn="l" defTabSz="914400" rtl="0" eaLnBrk="1" latinLnBrk="0" hangingPunct="1">
      <a:defRPr sz="2400" b="1" i="1" kern="1200">
        <a:solidFill>
          <a:schemeClr val="tx1"/>
        </a:solidFill>
        <a:latin typeface="Arial" charset="0"/>
        <a:ea typeface="ＭＳ Ｐゴシック" pitchFamily="58" charset="-128"/>
        <a:cs typeface="+mn-cs"/>
      </a:defRPr>
    </a:lvl6pPr>
    <a:lvl7pPr marL="2743200" algn="l" defTabSz="914400" rtl="0" eaLnBrk="1" latinLnBrk="0" hangingPunct="1">
      <a:defRPr sz="2400" b="1" i="1" kern="1200">
        <a:solidFill>
          <a:schemeClr val="tx1"/>
        </a:solidFill>
        <a:latin typeface="Arial" charset="0"/>
        <a:ea typeface="ＭＳ Ｐゴシック" pitchFamily="58" charset="-128"/>
        <a:cs typeface="+mn-cs"/>
      </a:defRPr>
    </a:lvl7pPr>
    <a:lvl8pPr marL="3200400" algn="l" defTabSz="914400" rtl="0" eaLnBrk="1" latinLnBrk="0" hangingPunct="1">
      <a:defRPr sz="2400" b="1" i="1" kern="1200">
        <a:solidFill>
          <a:schemeClr val="tx1"/>
        </a:solidFill>
        <a:latin typeface="Arial" charset="0"/>
        <a:ea typeface="ＭＳ Ｐゴシック" pitchFamily="58" charset="-128"/>
        <a:cs typeface="+mn-cs"/>
      </a:defRPr>
    </a:lvl8pPr>
    <a:lvl9pPr marL="3657600" algn="l" defTabSz="914400" rtl="0" eaLnBrk="1" latinLnBrk="0" hangingPunct="1">
      <a:defRPr sz="2400" b="1" i="1" kern="1200">
        <a:solidFill>
          <a:schemeClr val="tx1"/>
        </a:solidFill>
        <a:latin typeface="Arial" charset="0"/>
        <a:ea typeface="ＭＳ Ｐゴシック" pitchFamily="5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CAC8"/>
    <a:srgbClr val="E6881D"/>
    <a:srgbClr val="2A2A2A"/>
    <a:srgbClr val="F77B2C"/>
    <a:srgbClr val="DD582D"/>
    <a:srgbClr val="005C9E"/>
    <a:srgbClr val="0188FF"/>
    <a:srgbClr val="0174D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581" autoAdjust="0"/>
    <p:restoredTop sz="95611" autoAdjust="0"/>
  </p:normalViewPr>
  <p:slideViewPr>
    <p:cSldViewPr>
      <p:cViewPr varScale="1">
        <p:scale>
          <a:sx n="60" d="100"/>
          <a:sy n="60" d="100"/>
        </p:scale>
        <p:origin x="-776" y="-84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228"/>
    </p:cViewPr>
  </p:sorterViewPr>
  <p:notesViewPr>
    <p:cSldViewPr>
      <p:cViewPr varScale="1">
        <p:scale>
          <a:sx n="55" d="100"/>
          <a:sy n="55" d="100"/>
        </p:scale>
        <p:origin x="-1254" y="-84"/>
      </p:cViewPr>
      <p:guideLst>
        <p:guide orient="horz" pos="2867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869" cy="45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8" tIns="45589" rIns="91178" bIns="45589" numCol="1" anchor="t" anchorCtr="0" compatLnSpc="1">
            <a:prstTxWarp prst="textNoShape">
              <a:avLst/>
            </a:prstTxWarp>
          </a:bodyPr>
          <a:lstStyle>
            <a:lvl1pPr defTabSz="91246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133" y="0"/>
            <a:ext cx="2970868" cy="45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8" tIns="45589" rIns="91178" bIns="45589" numCol="1" anchor="t" anchorCtr="0" compatLnSpc="1">
            <a:prstTxWarp prst="textNoShape">
              <a:avLst/>
            </a:prstTxWarp>
          </a:bodyPr>
          <a:lstStyle>
            <a:lvl1pPr algn="r" defTabSz="91246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45771"/>
            <a:ext cx="2970869" cy="45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8" tIns="45589" rIns="91178" bIns="45589" numCol="1" anchor="b" anchorCtr="0" compatLnSpc="1">
            <a:prstTxWarp prst="textNoShape">
              <a:avLst/>
            </a:prstTxWarp>
          </a:bodyPr>
          <a:lstStyle>
            <a:lvl1pPr defTabSz="91246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133" y="8645771"/>
            <a:ext cx="2970868" cy="45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8" tIns="45589" rIns="91178" bIns="45589" numCol="1" anchor="b" anchorCtr="0" compatLnSpc="1">
            <a:prstTxWarp prst="textNoShape">
              <a:avLst/>
            </a:prstTxWarp>
          </a:bodyPr>
          <a:lstStyle>
            <a:lvl1pPr algn="r" defTabSz="912461">
              <a:defRPr sz="1200"/>
            </a:lvl1pPr>
          </a:lstStyle>
          <a:p>
            <a:pPr>
              <a:defRPr/>
            </a:pPr>
            <a:fld id="{B7435CB6-EFC5-4D12-BCEB-C171059AB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869" cy="45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78" tIns="45589" rIns="91178" bIns="45589" numCol="1" anchor="t" anchorCtr="0" compatLnSpc="1">
            <a:prstTxWarp prst="textNoShape">
              <a:avLst/>
            </a:prstTxWarp>
          </a:bodyPr>
          <a:lstStyle>
            <a:lvl1pPr defTabSz="91246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133" y="0"/>
            <a:ext cx="2970868" cy="45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78" tIns="45589" rIns="91178" bIns="45589" numCol="1" anchor="t" anchorCtr="0" compatLnSpc="1">
            <a:prstTxWarp prst="textNoShape">
              <a:avLst/>
            </a:prstTxWarp>
          </a:bodyPr>
          <a:lstStyle>
            <a:lvl1pPr algn="r" defTabSz="91246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4113" y="682625"/>
            <a:ext cx="4549775" cy="3413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711" y="4323663"/>
            <a:ext cx="5028579" cy="409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78" tIns="45589" rIns="91178" bIns="45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45771"/>
            <a:ext cx="2970869" cy="45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78" tIns="45589" rIns="91178" bIns="45589" numCol="1" anchor="b" anchorCtr="0" compatLnSpc="1">
            <a:prstTxWarp prst="textNoShape">
              <a:avLst/>
            </a:prstTxWarp>
          </a:bodyPr>
          <a:lstStyle>
            <a:lvl1pPr defTabSz="91246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133" y="8645771"/>
            <a:ext cx="2970868" cy="45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78" tIns="45589" rIns="91178" bIns="45589" numCol="1" anchor="b" anchorCtr="0" compatLnSpc="1">
            <a:prstTxWarp prst="textNoShape">
              <a:avLst/>
            </a:prstTxWarp>
          </a:bodyPr>
          <a:lstStyle>
            <a:lvl1pPr algn="r" defTabSz="912461">
              <a:defRPr sz="1200"/>
            </a:lvl1pPr>
          </a:lstStyle>
          <a:p>
            <a:pPr>
              <a:defRPr/>
            </a:pPr>
            <a:fld id="{6098CF72-F87C-4DB2-B015-6EA8F329F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5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5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5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5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5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8CF72-F87C-4DB2-B015-6EA8F329F23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8CF72-F87C-4DB2-B015-6EA8F329F23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8CF72-F87C-4DB2-B015-6EA8F329F23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8CF72-F87C-4DB2-B015-6EA8F329F23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8CF72-F87C-4DB2-B015-6EA8F329F23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8CF72-F87C-4DB2-B015-6EA8F329F23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8CF72-F87C-4DB2-B015-6EA8F329F23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8CF72-F87C-4DB2-B015-6EA8F329F23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8CF72-F87C-4DB2-B015-6EA8F329F23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8CF72-F87C-4DB2-B015-6EA8F329F23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8CF72-F87C-4DB2-B015-6EA8F329F23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8CF72-F87C-4DB2-B015-6EA8F329F23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8CF72-F87C-4DB2-B015-6EA8F329F23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8CF72-F87C-4DB2-B015-6EA8F329F23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8CF72-F87C-4DB2-B015-6EA8F329F23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8CF72-F87C-4DB2-B015-6EA8F329F23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8CF72-F87C-4DB2-B015-6EA8F329F23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8CF72-F87C-4DB2-B015-6EA8F329F23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8CF72-F87C-4DB2-B015-6EA8F329F23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8CF72-F87C-4DB2-B015-6EA8F329F23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8CF72-F87C-4DB2-B015-6EA8F329F23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8CF72-F87C-4DB2-B015-6EA8F329F23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8CF72-F87C-4DB2-B015-6EA8F329F23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8CF72-F87C-4DB2-B015-6EA8F329F23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8CF72-F87C-4DB2-B015-6EA8F329F23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8CF72-F87C-4DB2-B015-6EA8F329F23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8CF72-F87C-4DB2-B015-6EA8F329F23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8CF72-F87C-4DB2-B015-6EA8F329F23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top no logo.jpg"/>
          <p:cNvPicPr>
            <a:picLocks noChangeAspect="1"/>
          </p:cNvPicPr>
          <p:nvPr userDrawn="1"/>
        </p:nvPicPr>
        <p:blipFill>
          <a:blip r:embed="rId2" cstate="print"/>
          <a:srcRect t="9209"/>
          <a:stretch>
            <a:fillRect/>
          </a:stretch>
        </p:blipFill>
        <p:spPr bwMode="auto">
          <a:xfrm>
            <a:off x="0" y="0"/>
            <a:ext cx="9144000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"/>
          <p:cNvGrpSpPr>
            <a:grpSpLocks/>
          </p:cNvGrpSpPr>
          <p:nvPr userDrawn="1"/>
        </p:nvGrpSpPr>
        <p:grpSpPr bwMode="auto">
          <a:xfrm>
            <a:off x="228600" y="1219200"/>
            <a:ext cx="8686800" cy="4876800"/>
            <a:chOff x="105498900" y="107836524"/>
            <a:chExt cx="9372600" cy="4577526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105498900" y="107836524"/>
              <a:ext cx="9372600" cy="4577526"/>
            </a:xfrm>
            <a:prstGeom prst="roundRect">
              <a:avLst>
                <a:gd name="adj" fmla="val 2324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105613660" y="107936360"/>
              <a:ext cx="9143081" cy="4362954"/>
            </a:xfrm>
            <a:prstGeom prst="roundRect">
              <a:avLst>
                <a:gd name="adj" fmla="val 1005"/>
              </a:avLst>
            </a:prstGeom>
            <a:noFill/>
            <a:ln w="12700">
              <a:solidFill>
                <a:srgbClr val="265DA6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8" name="Rectangle 102"/>
          <p:cNvSpPr>
            <a:spLocks noChangeArrowheads="1"/>
          </p:cNvSpPr>
          <p:nvPr userDrawn="1"/>
        </p:nvSpPr>
        <p:spPr bwMode="auto">
          <a:xfrm>
            <a:off x="2743200" y="6534150"/>
            <a:ext cx="3581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sz="600" b="0" i="0" dirty="0">
                <a:solidFill>
                  <a:schemeClr val="bg1"/>
                </a:solidFill>
                <a:cs typeface="Times New Roman" charset="0"/>
              </a:rPr>
              <a:t>© </a:t>
            </a:r>
            <a:r>
              <a:rPr lang="en-US" sz="600" b="0" i="0" dirty="0" smtClean="0">
                <a:solidFill>
                  <a:schemeClr val="bg1"/>
                </a:solidFill>
                <a:cs typeface="Times New Roman" charset="0"/>
              </a:rPr>
              <a:t>2010 Coldwell </a:t>
            </a:r>
            <a:r>
              <a:rPr lang="en-US" sz="600" b="0" i="0" dirty="0">
                <a:solidFill>
                  <a:schemeClr val="bg1"/>
                </a:solidFill>
                <a:cs typeface="Times New Roman" charset="0"/>
              </a:rPr>
              <a:t>Banker Real Estate Corporation.    All Rights Reserved.</a:t>
            </a:r>
            <a:r>
              <a:rPr lang="en-US" sz="600" b="0" i="0" dirty="0">
                <a:latin typeface="Times New Roman" charset="0"/>
              </a:rPr>
              <a:t> </a:t>
            </a:r>
          </a:p>
        </p:txBody>
      </p:sp>
      <p:pic>
        <p:nvPicPr>
          <p:cNvPr id="9" name="Picture 31" descr="landscape bottom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1075"/>
            <a:ext cx="91440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2" descr="CBClogo JPEG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6135688"/>
            <a:ext cx="1497013" cy="392112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7086600" y="6534150"/>
            <a:ext cx="152400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i="0" dirty="0">
                <a:solidFill>
                  <a:schemeClr val="bg1"/>
                </a:solidFill>
                <a:latin typeface="Book Antiqua" pitchFamily="18" charset="0"/>
              </a:rPr>
              <a:t>DBA</a:t>
            </a:r>
            <a:endParaRPr lang="en-US" b="0" i="0" dirty="0">
              <a:latin typeface="Book Antiqua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743200" y="2590800"/>
            <a:ext cx="4953000" cy="914400"/>
          </a:xfrm>
        </p:spPr>
        <p:txBody>
          <a:bodyPr/>
          <a:lstStyle>
            <a:lvl1pPr>
              <a:defRPr>
                <a:solidFill>
                  <a:srgbClr val="C9CAC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3581400"/>
            <a:ext cx="4953000" cy="1295400"/>
          </a:xfrm>
        </p:spPr>
        <p:txBody>
          <a:bodyPr/>
          <a:lstStyle>
            <a:lvl1pPr marL="0" indent="0">
              <a:defRPr sz="1400">
                <a:latin typeface="Franklin Gothic Medium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F1696-38D3-444C-A816-9F602ED37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1143000"/>
            <a:ext cx="184785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143000"/>
            <a:ext cx="539115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77EE6-05D2-4EEF-ACF5-C42357565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391400" cy="6858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391400" cy="4267200"/>
          </a:xfrm>
        </p:spPr>
        <p:txBody>
          <a:bodyPr/>
          <a:lstStyle>
            <a:lvl1pPr>
              <a:defRPr>
                <a:latin typeface="Franklin Gothic Medium" pitchFamily="34" charset="0"/>
              </a:defRPr>
            </a:lvl1pPr>
            <a:lvl2pPr>
              <a:defRPr>
                <a:latin typeface="Franklin Gothic Medium" pitchFamily="34" charset="0"/>
              </a:defRPr>
            </a:lvl2pPr>
            <a:lvl3pPr>
              <a:defRPr>
                <a:latin typeface="Franklin Gothic Medium" pitchFamily="34" charset="0"/>
              </a:defRPr>
            </a:lvl3pPr>
            <a:lvl4pPr>
              <a:defRPr>
                <a:latin typeface="Franklin Gothic Medium" pitchFamily="34" charset="0"/>
              </a:defRPr>
            </a:lvl4pPr>
            <a:lvl5pPr>
              <a:defRPr>
                <a:latin typeface="Franklin Gothic Medium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F08BC-1C5C-42B5-8838-10A995E81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Franklin Gothic Medium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712A9-64DA-4DCE-85A5-A6DC5A8A8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391400" cy="6858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24000"/>
            <a:ext cx="3619500" cy="4267200"/>
          </a:xfrm>
        </p:spPr>
        <p:txBody>
          <a:bodyPr/>
          <a:lstStyle>
            <a:lvl1pPr>
              <a:defRPr sz="2800">
                <a:latin typeface="Franklin Gothic Medium" pitchFamily="34" charset="0"/>
              </a:defRPr>
            </a:lvl1pPr>
            <a:lvl2pPr>
              <a:defRPr sz="2400">
                <a:latin typeface="Franklin Gothic Medium" pitchFamily="34" charset="0"/>
              </a:defRPr>
            </a:lvl2pPr>
            <a:lvl3pPr>
              <a:defRPr sz="2000">
                <a:latin typeface="Franklin Gothic Medium" pitchFamily="34" charset="0"/>
              </a:defRPr>
            </a:lvl3pPr>
            <a:lvl4pPr>
              <a:defRPr sz="1800">
                <a:latin typeface="Franklin Gothic Medium" pitchFamily="34" charset="0"/>
              </a:defRPr>
            </a:lvl4pPr>
            <a:lvl5pPr>
              <a:defRPr sz="1800">
                <a:latin typeface="Franklin Gothic Medium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524000"/>
            <a:ext cx="3619500" cy="4267200"/>
          </a:xfrm>
        </p:spPr>
        <p:txBody>
          <a:bodyPr/>
          <a:lstStyle>
            <a:lvl1pPr>
              <a:defRPr sz="2800">
                <a:latin typeface="Franklin Gothic Medium" pitchFamily="34" charset="0"/>
              </a:defRPr>
            </a:lvl1pPr>
            <a:lvl2pPr>
              <a:defRPr sz="2400">
                <a:latin typeface="Franklin Gothic Medium" pitchFamily="34" charset="0"/>
              </a:defRPr>
            </a:lvl2pPr>
            <a:lvl3pPr>
              <a:defRPr sz="2000">
                <a:latin typeface="Franklin Gothic Medium" pitchFamily="34" charset="0"/>
              </a:defRPr>
            </a:lvl3pPr>
            <a:lvl4pPr>
              <a:defRPr sz="1800">
                <a:latin typeface="Franklin Gothic Medium" pitchFamily="34" charset="0"/>
              </a:defRPr>
            </a:lvl4pPr>
            <a:lvl5pPr>
              <a:defRPr sz="1800">
                <a:latin typeface="Franklin Gothic Medium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A3C67-B9D2-4217-993D-B7651190A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Franklin Gothic Medium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defRPr sz="1600">
                <a:latin typeface="Franklin Gothic Medium" pitchFamily="34" charset="0"/>
              </a:defRPr>
            </a:lvl4pPr>
            <a:lvl5pPr>
              <a:defRPr sz="1600">
                <a:latin typeface="Franklin Gothic Medium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Franklin Gothic Medium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defRPr sz="1600">
                <a:latin typeface="Franklin Gothic Medium" pitchFamily="34" charset="0"/>
              </a:defRPr>
            </a:lvl4pPr>
            <a:lvl5pPr>
              <a:defRPr sz="1600">
                <a:latin typeface="Franklin Gothic Medium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70D3E-3893-4CC0-A8EB-62384056B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391400" cy="6858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DF92A-608D-45C5-A0E3-244221BA0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BD3FC-5201-4DCD-A182-7B3D4BCDD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724400" cy="6413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3200">
                <a:latin typeface="Franklin Gothic Medium" pitchFamily="34" charset="0"/>
              </a:defRPr>
            </a:lvl1pPr>
            <a:lvl2pPr>
              <a:defRPr sz="2800">
                <a:latin typeface="Franklin Gothic Medium" pitchFamily="34" charset="0"/>
              </a:defRPr>
            </a:lvl2pPr>
            <a:lvl3pPr>
              <a:defRPr sz="2400">
                <a:latin typeface="Franklin Gothic Medium" pitchFamily="34" charset="0"/>
              </a:defRPr>
            </a:lvl3pPr>
            <a:lvl4pPr>
              <a:defRPr sz="2000">
                <a:latin typeface="Franklin Gothic Medium" pitchFamily="34" charset="0"/>
              </a:defRPr>
            </a:lvl4pPr>
            <a:lvl5pPr>
              <a:defRPr sz="2000">
                <a:latin typeface="Franklin Gothic Medium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1ABF6-F8D9-4E50-BAA3-6EA1A6E133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Franklin Gothic Medium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5F41E-B7E7-4382-B8E3-8CE80A633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5" descr="top no logo.jpg"/>
          <p:cNvPicPr>
            <a:picLocks noChangeAspect="1"/>
          </p:cNvPicPr>
          <p:nvPr userDrawn="1"/>
        </p:nvPicPr>
        <p:blipFill>
          <a:blip r:embed="rId13" cstate="print"/>
          <a:srcRect t="9209"/>
          <a:stretch>
            <a:fillRect/>
          </a:stretch>
        </p:blipFill>
        <p:spPr bwMode="auto">
          <a:xfrm>
            <a:off x="0" y="0"/>
            <a:ext cx="9144000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7" name="Group 37"/>
          <p:cNvGrpSpPr>
            <a:grpSpLocks/>
          </p:cNvGrpSpPr>
          <p:nvPr userDrawn="1"/>
        </p:nvGrpSpPr>
        <p:grpSpPr bwMode="auto">
          <a:xfrm>
            <a:off x="228600" y="1219200"/>
            <a:ext cx="8686800" cy="4876800"/>
            <a:chOff x="122238" y="1349375"/>
            <a:chExt cx="8869362" cy="4576763"/>
          </a:xfrm>
        </p:grpSpPr>
        <p:sp>
          <p:nvSpPr>
            <p:cNvPr id="36" name="AutoShape 4"/>
            <p:cNvSpPr>
              <a:spLocks noChangeArrowheads="1"/>
            </p:cNvSpPr>
            <p:nvPr/>
          </p:nvSpPr>
          <p:spPr bwMode="auto">
            <a:xfrm>
              <a:off x="122238" y="1349375"/>
              <a:ext cx="8869362" cy="4576763"/>
            </a:xfrm>
            <a:prstGeom prst="roundRect">
              <a:avLst>
                <a:gd name="adj" fmla="val 2324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AutoShape 5"/>
            <p:cNvSpPr>
              <a:spLocks noChangeArrowheads="1"/>
            </p:cNvSpPr>
            <p:nvPr/>
          </p:nvSpPr>
          <p:spPr bwMode="auto">
            <a:xfrm>
              <a:off x="230836" y="1449194"/>
              <a:ext cx="8652166" cy="4362227"/>
            </a:xfrm>
            <a:prstGeom prst="roundRect">
              <a:avLst>
                <a:gd name="adj" fmla="val 1005"/>
              </a:avLst>
            </a:prstGeom>
            <a:noFill/>
            <a:ln w="12700">
              <a:solidFill>
                <a:srgbClr val="265DA6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533400" y="30480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Insert Title Here:</a:t>
            </a:r>
          </a:p>
        </p:txBody>
      </p:sp>
      <p:sp>
        <p:nvSpPr>
          <p:cNvPr id="1029" name="Rectangle 3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533400" y="1524000"/>
            <a:ext cx="7391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Insert text here:</a:t>
            </a:r>
          </a:p>
        </p:txBody>
      </p:sp>
      <p:sp>
        <p:nvSpPr>
          <p:cNvPr id="2" name="Rectangle 4"/>
          <p:cNvSpPr>
            <a:spLocks noGrp="1" noChangeArrowheads="1"/>
          </p:cNvSpPr>
          <p:nvPr userDrawn="1"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 userDrawn="1"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/>
            </a:lvl1pPr>
          </a:lstStyle>
          <a:p>
            <a:pPr>
              <a:defRPr/>
            </a:pPr>
            <a:fld id="{6A8C6C52-83E6-4401-B7C7-149BEDE3B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2743200" y="6534150"/>
            <a:ext cx="3581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sz="600" b="0" i="0" dirty="0">
                <a:solidFill>
                  <a:schemeClr val="bg1"/>
                </a:solidFill>
                <a:cs typeface="Times New Roman" charset="0"/>
              </a:rPr>
              <a:t>© </a:t>
            </a:r>
            <a:r>
              <a:rPr lang="en-US" sz="600" b="0" i="0" dirty="0" smtClean="0">
                <a:solidFill>
                  <a:schemeClr val="bg1"/>
                </a:solidFill>
                <a:cs typeface="Times New Roman" charset="0"/>
              </a:rPr>
              <a:t>2010 Coldwell </a:t>
            </a:r>
            <a:r>
              <a:rPr lang="en-US" sz="600" b="0" i="0" dirty="0">
                <a:solidFill>
                  <a:schemeClr val="bg1"/>
                </a:solidFill>
                <a:cs typeface="Times New Roman" charset="0"/>
              </a:rPr>
              <a:t>Banker Real Estate Corporation.    All Rights Reserved.</a:t>
            </a:r>
            <a:r>
              <a:rPr lang="en-US" sz="600" b="0" i="0" dirty="0">
                <a:latin typeface="Times New Roman" charset="0"/>
              </a:rPr>
              <a:t> </a:t>
            </a:r>
          </a:p>
        </p:txBody>
      </p:sp>
      <p:pic>
        <p:nvPicPr>
          <p:cNvPr id="1034" name="Picture 26" descr="landscape bottom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061075"/>
            <a:ext cx="91440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7" descr="CBClogo JPEG.jp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86600" y="6211888"/>
            <a:ext cx="1497013" cy="392112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4" name="TextBox 43"/>
          <p:cNvSpPr txBox="1"/>
          <p:nvPr userDrawn="1"/>
        </p:nvSpPr>
        <p:spPr>
          <a:xfrm>
            <a:off x="228600" y="6221413"/>
            <a:ext cx="65532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95000"/>
                  </a:schemeClr>
                </a:solidFill>
                <a:latin typeface="Book Antiqua" pitchFamily="18" charset="0"/>
              </a:rPr>
              <a:t>Coldwell Banker Commercial and the Coldwell Banker Commercial Logo are registered service marks licensed to Coldwell Banker Commercial Affiliates.  Each Office is Independently Owned and Operated.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Franklin Gothic Medium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Franklin Gothic Medium" pitchFamily="34" charset="0"/>
          <a:ea typeface="ＭＳ Ｐゴシック" pitchFamily="5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Franklin Gothic Medium" pitchFamily="34" charset="0"/>
          <a:ea typeface="ＭＳ Ｐゴシック" pitchFamily="5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Franklin Gothic Medium" pitchFamily="34" charset="0"/>
          <a:ea typeface="ＭＳ Ｐゴシック" pitchFamily="5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Franklin Gothic Medium" pitchFamily="34" charset="0"/>
          <a:ea typeface="ＭＳ Ｐゴシック" pitchFamily="5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CB4E18"/>
          </a:solidFill>
          <a:latin typeface="Arial" charset="0"/>
          <a:ea typeface="ＭＳ Ｐゴシック" pitchFamily="5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CB4E18"/>
          </a:solidFill>
          <a:latin typeface="Arial" charset="0"/>
          <a:ea typeface="ＭＳ Ｐゴシック" pitchFamily="5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CB4E18"/>
          </a:solidFill>
          <a:latin typeface="Arial" charset="0"/>
          <a:ea typeface="ＭＳ Ｐゴシック" pitchFamily="5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CB4E18"/>
          </a:solidFill>
          <a:latin typeface="Arial" charset="0"/>
          <a:ea typeface="ＭＳ Ｐゴシック" pitchFamily="5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A2A2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file:///C:\Users\sat%20ga\Documents\AA%20Micro%20templates\Micro%20template.xlsx!Unemploymen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4" Type="http://schemas.openxmlformats.org/officeDocument/2006/relationships/oleObject" Target="file:///C:\Users\sat%20ga\Documents\AA%20Micro%20templates\Micro%20template.xlsx!hv%202000%20$500K-$749.9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4" Type="http://schemas.openxmlformats.org/officeDocument/2006/relationships/oleObject" Target="file:///C:\Users\sat%20ga\Documents\AA%20Micro%20templates\Micro%20template.xlsx!Median%20home%20value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4" Type="http://schemas.openxmlformats.org/officeDocument/2006/relationships/oleObject" Target="file:///C:\Users\sat%20ga\Documents\AA%20Micro%20templates\Micro%20template.xlsx!Home%20SF%20detache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4" Type="http://schemas.openxmlformats.org/officeDocument/2006/relationships/oleObject" Target="file:///C:\Users\sat%20ga\Documents\AA%20Micro%20templates\Micro%20template.xlsx!Home%20duple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4" Type="http://schemas.openxmlformats.org/officeDocument/2006/relationships/oleObject" Target="file:///C:\Users\sat%20ga\Documents\AA%20Micro%20templates\Micro%20template.xlsx!Home%203%20or%20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4" Type="http://schemas.openxmlformats.org/officeDocument/2006/relationships/oleObject" Target="file:///C:\Users\sat%20ga\Documents\AA%20Micro%20templates\Micro%20template.xlsx!Home%205%20to%209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4" Type="http://schemas.openxmlformats.org/officeDocument/2006/relationships/oleObject" Target="file:///C:\Users\sat%20ga\Documents\AA%20Micro%20templates\Micro%20template.xlsx!Home%2010%20to%2019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4" Type="http://schemas.openxmlformats.org/officeDocument/2006/relationships/oleObject" Target="file:///C:\Users\sat%20ga\Documents\AA%20Micro%20templates\Micro%20template.xlsx!Home%2020%20to%2049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4" Type="http://schemas.openxmlformats.org/officeDocument/2006/relationships/oleObject" Target="file:///C:\Users\sat%20ga\Documents\AA%20Micro%20templates\Micro%20template.xlsx!Home%2050%20&amp;%20higher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4" Type="http://schemas.openxmlformats.org/officeDocument/2006/relationships/oleObject" Target="file:///C:\Users\sat%20ga\Documents\AA%20Micro%20templates\Micro%20template.xlsx!$100K%20HHI%20%2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file:///C:\Users\sat%20ga\Documents\AA%20Micro%20templates\Micro%20template.xlsx!Median%20net%20worth%202009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4" Type="http://schemas.openxmlformats.org/officeDocument/2006/relationships/oleObject" Target="file:///C:\Users\sat%20ga\Documents\AA%20Micro%20templates\Micro%20template.xlsx!$250K%20HHI%20%25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4" Type="http://schemas.openxmlformats.org/officeDocument/2006/relationships/oleObject" Target="file:///C:\Users\sat%20ga\Documents\AA%20Micro%20templates\Micro%20template.xlsx!HHI%20$100K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4" Type="http://schemas.openxmlformats.org/officeDocument/2006/relationships/oleObject" Target="file:///C:\Users\sat%20ga\Documents\AA%20Micro%20templates\Micro%20template.xlsx!2010%20avg%20mort%20by%20hv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4" Type="http://schemas.openxmlformats.org/officeDocument/2006/relationships/oleObject" Target="file:///C:\Users\sat%20ga\Documents\AA%20Micro%20templates\Micro%20template.xlsx!2000%20mortgages%20$1500-$1999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4" Type="http://schemas.openxmlformats.org/officeDocument/2006/relationships/oleObject" Target="file:///C:\Users\sat%20ga\Documents\AA%20Micro%20templates\Micro%20template.xlsx!2000%20mortgages%20$2000-$2499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4" Type="http://schemas.openxmlformats.org/officeDocument/2006/relationships/oleObject" Target="file:///C:\Users\sat%20ga\Documents\AA%20Micro%20templates\Micro%20template.xlsx!2000%20mortgages%20$2000-$2499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6.vml"/><Relationship Id="rId4" Type="http://schemas.openxmlformats.org/officeDocument/2006/relationships/oleObject" Target="file:///C:\Users\sat%20ga\Documents\AA%20Micro%20templates\Micro%20template.xlsx!2000%20mortgages%20$3000%20&amp;%20higher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Relationship Id="rId4" Type="http://schemas.openxmlformats.org/officeDocument/2006/relationships/oleObject" Target="file:///C:\Users\sat%20ga\Documents\AA%20Micro%20templates\Micro%20template.xlsx!Vacant%20homes%20for%20rent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Relationship Id="rId4" Type="http://schemas.openxmlformats.org/officeDocument/2006/relationships/oleObject" Target="file:///C:\Users\sat%20ga\Documents\AA%20Micro%20templates\Micro%20template.xlsx!Vacant%20homes%20for%20sale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t%20ga\Documents\AA%20Micro%20templates\Micro%20template.xlsx!%25%20retail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9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file:///C:\Users\sat%20ga\Documents\AA%20Micro%20templates\Micro%20template.xlsx!HH%20NW%20$250-499.9K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t%20ga\Documents\AA%20Micro%20templates\Micro%20template.xlsx!%25%20utilities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0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t%20ga\Documents\AA%20Micro%20templates\Micro%20template.xlsx!%25%20Government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oleObject" Target="file:///C:\Users\sat%20ga\Documents\AA%20Micro%20templates\Micro%20template.xlsx!HH%20NW%20$500-999.9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oleObject" Target="file:///C:\Users\sat%20ga\Documents\AA%20Micro%20templates\Micro%20template.xlsx!HH%20NW%20$1M%20&amp;%20u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oleObject" Target="file:///C:\Users\sat%20ga\Documents\AA%20Micro%20templates\Micro%20template.xlsx!Avg%20home%20value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oleObject" Target="file:///C:\Users\sat%20ga\Documents\AA%20Micro%20templates\Micro%20template.xlsx!hv%202000%20$150K-$199.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4" Type="http://schemas.openxmlformats.org/officeDocument/2006/relationships/oleObject" Target="file:///C:\Users\sat%20ga\Documents\AA%20Micro%20templates\Micro%20template.xlsx!hv%202000%20$300K-$399.9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oleObject" Target="file:///C:\Users\sat%20ga\Documents\AA%20Micro%20templates\Micro%20template.xlsx!hv%202000%20$400K-$499.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2484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bg1"/>
                </a:solidFill>
              </a:rPr>
              <a:t>©  2010 Coldwell </a:t>
            </a:r>
            <a:r>
              <a:rPr lang="en-US" sz="700" dirty="0">
                <a:solidFill>
                  <a:schemeClr val="bg1"/>
                </a:solidFill>
              </a:rPr>
              <a:t>Banker Real Estate LLC. Coldwell Banker Commercial ® is a registered trademark licensed </a:t>
            </a:r>
            <a:r>
              <a:rPr lang="en-US" sz="700" dirty="0" smtClean="0">
                <a:solidFill>
                  <a:schemeClr val="bg1"/>
                </a:solidFill>
              </a:rPr>
              <a:t>TO </a:t>
            </a:r>
            <a:r>
              <a:rPr lang="en-US" sz="700" dirty="0">
                <a:solidFill>
                  <a:schemeClr val="bg1"/>
                </a:solidFill>
              </a:rPr>
              <a:t>Coldwell Banker Real Estate LLC</a:t>
            </a:r>
            <a:r>
              <a:rPr lang="en-US" sz="700" dirty="0" smtClean="0">
                <a:solidFill>
                  <a:schemeClr val="bg1"/>
                </a:solidFill>
              </a:rPr>
              <a:t>.</a:t>
            </a:r>
            <a:br>
              <a:rPr lang="en-US" sz="700" dirty="0" smtClean="0">
                <a:solidFill>
                  <a:schemeClr val="bg1"/>
                </a:solidFill>
              </a:rPr>
            </a:br>
            <a:r>
              <a:rPr lang="en-US" sz="700" dirty="0" smtClean="0">
                <a:solidFill>
                  <a:schemeClr val="bg1"/>
                </a:solidFill>
              </a:rPr>
              <a:t> </a:t>
            </a:r>
            <a:r>
              <a:rPr lang="en-US" sz="700" dirty="0">
                <a:solidFill>
                  <a:schemeClr val="bg1"/>
                </a:solidFill>
              </a:rPr>
              <a:t>© </a:t>
            </a:r>
            <a:r>
              <a:rPr lang="en-US" sz="700" dirty="0" smtClean="0">
                <a:solidFill>
                  <a:schemeClr val="bg1"/>
                </a:solidFill>
              </a:rPr>
              <a:t>2010 Alexander </a:t>
            </a:r>
            <a:r>
              <a:rPr lang="en-US" sz="700" dirty="0">
                <a:solidFill>
                  <a:schemeClr val="bg1"/>
                </a:solidFill>
              </a:rPr>
              <a:t>Tiffany Southwest, LLC. </a:t>
            </a:r>
            <a:r>
              <a:rPr lang="en-US" sz="700" dirty="0" smtClean="0">
                <a:solidFill>
                  <a:schemeClr val="bg1"/>
                </a:solidFill>
              </a:rPr>
              <a:t>All content is copyrighted. The Coldwell </a:t>
            </a:r>
            <a:r>
              <a:rPr lang="en-US" sz="700" dirty="0">
                <a:solidFill>
                  <a:schemeClr val="bg1"/>
                </a:solidFill>
              </a:rPr>
              <a:t>Banker Commercial Southwest Partners ® is a registered trademark </a:t>
            </a:r>
            <a:r>
              <a:rPr lang="en-US" sz="700" dirty="0" smtClean="0">
                <a:solidFill>
                  <a:schemeClr val="bg1"/>
                </a:solidFill>
              </a:rPr>
              <a:t>licensed</a:t>
            </a:r>
            <a:br>
              <a:rPr lang="en-US" sz="700" dirty="0" smtClean="0">
                <a:solidFill>
                  <a:schemeClr val="bg1"/>
                </a:solidFill>
              </a:rPr>
            </a:br>
            <a:r>
              <a:rPr lang="en-US" sz="700" dirty="0" smtClean="0">
                <a:solidFill>
                  <a:schemeClr val="bg1"/>
                </a:solidFill>
              </a:rPr>
              <a:t>     TO </a:t>
            </a:r>
            <a:r>
              <a:rPr lang="en-US" sz="700" dirty="0">
                <a:solidFill>
                  <a:schemeClr val="bg1"/>
                </a:solidFill>
              </a:rPr>
              <a:t>Alexander Tiffany Southwest</a:t>
            </a:r>
            <a:r>
              <a:rPr lang="en-US" sz="700" dirty="0" smtClean="0">
                <a:solidFill>
                  <a:schemeClr val="bg1"/>
                </a:solidFill>
              </a:rPr>
              <a:t>,, </a:t>
            </a:r>
            <a:r>
              <a:rPr lang="en-US" sz="700" dirty="0">
                <a:solidFill>
                  <a:schemeClr val="bg1"/>
                </a:solidFill>
              </a:rPr>
              <a:t>LLC</a:t>
            </a:r>
            <a:r>
              <a:rPr lang="en-US" sz="700" dirty="0" smtClean="0">
                <a:solidFill>
                  <a:schemeClr val="bg1"/>
                </a:solidFill>
              </a:rPr>
              <a:t>.  Alexander Tiffany Southwest, LLC is an Alexander Tiffany, LLC and Alexander Holdings, LLC affiliate.</a:t>
            </a:r>
            <a:endParaRPr lang="en-US" sz="700" dirty="0">
              <a:solidFill>
                <a:schemeClr val="bg1"/>
              </a:solidFill>
            </a:endParaRPr>
          </a:p>
          <a:p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>
            <a:spLocks/>
          </p:cNvSpPr>
          <p:nvPr/>
        </p:nvSpPr>
        <p:spPr>
          <a:xfrm>
            <a:off x="7059168" y="6565393"/>
            <a:ext cx="1554480" cy="2322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 smtClean="0">
                <a:latin typeface="Californian FB" pitchFamily="18" charset="0"/>
              </a:rPr>
              <a:t>SOUTHWEST PARTNERS</a:t>
            </a:r>
            <a:endParaRPr lang="en-US" sz="900" i="0" dirty="0" smtClean="0"/>
          </a:p>
        </p:txBody>
      </p:sp>
      <p:sp>
        <p:nvSpPr>
          <p:cNvPr id="7" name="Rectangle 6"/>
          <p:cNvSpPr/>
          <p:nvPr/>
        </p:nvSpPr>
        <p:spPr>
          <a:xfrm>
            <a:off x="381000" y="228600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Economy</a:t>
            </a:r>
          </a:p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unemployment – September 2010 estimates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114693" name="Object 5"/>
          <p:cNvGraphicFramePr>
            <a:graphicFrameLocks noChangeAspect="1"/>
          </p:cNvGraphicFramePr>
          <p:nvPr/>
        </p:nvGraphicFramePr>
        <p:xfrm>
          <a:off x="304800" y="1371600"/>
          <a:ext cx="8534400" cy="4572000"/>
        </p:xfrm>
        <a:graphic>
          <a:graphicData uri="http://schemas.openxmlformats.org/presentationml/2006/ole">
            <p:oleObj spid="_x0000_s368642" name="Chart" r:id="rId4" imgW="8763001" imgH="6388068" progId="Excel.Chart.8">
              <p:link updateAutomatic="1"/>
            </p:oleObj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2484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bg1"/>
                </a:solidFill>
              </a:rPr>
              <a:t>©  2010 Coldwell </a:t>
            </a:r>
            <a:r>
              <a:rPr lang="en-US" sz="700" dirty="0">
                <a:solidFill>
                  <a:schemeClr val="bg1"/>
                </a:solidFill>
              </a:rPr>
              <a:t>Banker Real Estate LLC. Coldwell Banker Commercial ® is a registered trademark licensed </a:t>
            </a:r>
            <a:r>
              <a:rPr lang="en-US" sz="700" dirty="0" smtClean="0">
                <a:solidFill>
                  <a:schemeClr val="bg1"/>
                </a:solidFill>
              </a:rPr>
              <a:t>TO </a:t>
            </a:r>
            <a:r>
              <a:rPr lang="en-US" sz="700" dirty="0">
                <a:solidFill>
                  <a:schemeClr val="bg1"/>
                </a:solidFill>
              </a:rPr>
              <a:t>Coldwell Banker Real Estate LLC</a:t>
            </a:r>
            <a:r>
              <a:rPr lang="en-US" sz="700" dirty="0" smtClean="0">
                <a:solidFill>
                  <a:schemeClr val="bg1"/>
                </a:solidFill>
              </a:rPr>
              <a:t>.</a:t>
            </a:r>
            <a:br>
              <a:rPr lang="en-US" sz="700" dirty="0" smtClean="0">
                <a:solidFill>
                  <a:schemeClr val="bg1"/>
                </a:solidFill>
              </a:rPr>
            </a:br>
            <a:r>
              <a:rPr lang="en-US" sz="700" dirty="0" smtClean="0">
                <a:solidFill>
                  <a:schemeClr val="bg1"/>
                </a:solidFill>
              </a:rPr>
              <a:t> </a:t>
            </a:r>
            <a:r>
              <a:rPr lang="en-US" sz="700" dirty="0">
                <a:solidFill>
                  <a:schemeClr val="bg1"/>
                </a:solidFill>
              </a:rPr>
              <a:t>© </a:t>
            </a:r>
            <a:r>
              <a:rPr lang="en-US" sz="700" dirty="0" smtClean="0">
                <a:solidFill>
                  <a:schemeClr val="bg1"/>
                </a:solidFill>
              </a:rPr>
              <a:t>2010 Alexander </a:t>
            </a:r>
            <a:r>
              <a:rPr lang="en-US" sz="700" dirty="0">
                <a:solidFill>
                  <a:schemeClr val="bg1"/>
                </a:solidFill>
              </a:rPr>
              <a:t>Tiffany Southwest, LLC. </a:t>
            </a:r>
            <a:r>
              <a:rPr lang="en-US" sz="700" dirty="0" smtClean="0">
                <a:solidFill>
                  <a:schemeClr val="bg1"/>
                </a:solidFill>
              </a:rPr>
              <a:t>All content is copyrighted. The Coldwell </a:t>
            </a:r>
            <a:r>
              <a:rPr lang="en-US" sz="700" dirty="0">
                <a:solidFill>
                  <a:schemeClr val="bg1"/>
                </a:solidFill>
              </a:rPr>
              <a:t>Banker Commercial Southwest Partners ® is a registered trademark </a:t>
            </a:r>
            <a:r>
              <a:rPr lang="en-US" sz="700" dirty="0" smtClean="0">
                <a:solidFill>
                  <a:schemeClr val="bg1"/>
                </a:solidFill>
              </a:rPr>
              <a:t>licensed</a:t>
            </a:r>
            <a:br>
              <a:rPr lang="en-US" sz="700" dirty="0" smtClean="0">
                <a:solidFill>
                  <a:schemeClr val="bg1"/>
                </a:solidFill>
              </a:rPr>
            </a:br>
            <a:r>
              <a:rPr lang="en-US" sz="700" dirty="0" smtClean="0">
                <a:solidFill>
                  <a:schemeClr val="bg1"/>
                </a:solidFill>
              </a:rPr>
              <a:t>     TO </a:t>
            </a:r>
            <a:r>
              <a:rPr lang="en-US" sz="700" dirty="0">
                <a:solidFill>
                  <a:schemeClr val="bg1"/>
                </a:solidFill>
              </a:rPr>
              <a:t>Alexander Tiffany Southwest</a:t>
            </a:r>
            <a:r>
              <a:rPr lang="en-US" sz="700" dirty="0" smtClean="0">
                <a:solidFill>
                  <a:schemeClr val="bg1"/>
                </a:solidFill>
              </a:rPr>
              <a:t>,, </a:t>
            </a:r>
            <a:r>
              <a:rPr lang="en-US" sz="700" dirty="0">
                <a:solidFill>
                  <a:schemeClr val="bg1"/>
                </a:solidFill>
              </a:rPr>
              <a:t>LLC</a:t>
            </a:r>
            <a:r>
              <a:rPr lang="en-US" sz="700" dirty="0" smtClean="0">
                <a:solidFill>
                  <a:schemeClr val="bg1"/>
                </a:solidFill>
              </a:rPr>
              <a:t>.  Alexander Tiffany Southwest, LLC is an Alexander Tiffany, LLC and Alexander Holdings, LLC affiliate.</a:t>
            </a:r>
            <a:endParaRPr lang="en-US" sz="700" dirty="0">
              <a:solidFill>
                <a:schemeClr val="bg1"/>
              </a:solidFill>
            </a:endParaRPr>
          </a:p>
          <a:p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>
            <a:spLocks/>
          </p:cNvSpPr>
          <p:nvPr/>
        </p:nvSpPr>
        <p:spPr>
          <a:xfrm>
            <a:off x="7059168" y="6565393"/>
            <a:ext cx="1554480" cy="2322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 smtClean="0">
                <a:latin typeface="Californian FB" pitchFamily="18" charset="0"/>
              </a:rPr>
              <a:t>SOUTHWEST PARTNERS</a:t>
            </a:r>
            <a:endParaRPr lang="en-US" sz="900" i="0" dirty="0" smtClean="0"/>
          </a:p>
        </p:txBody>
      </p:sp>
      <p:sp>
        <p:nvSpPr>
          <p:cNvPr id="7" name="Rectangle 6"/>
          <p:cNvSpPr/>
          <p:nvPr/>
        </p:nvSpPr>
        <p:spPr>
          <a:xfrm>
            <a:off x="381000" y="2286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Home values </a:t>
            </a:r>
          </a:p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home values $500K – $749.9K –  2010 estimates 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</a:rPr>
            </a:b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381000" y="1370013"/>
          <a:ext cx="8382000" cy="4575175"/>
        </p:xfrm>
        <a:graphic>
          <a:graphicData uri="http://schemas.openxmlformats.org/presentationml/2006/ole">
            <p:oleObj spid="_x0000_s441346" name="Chart" r:id="rId4" imgW="8763001" imgH="6388068" progId="Excel.Chart.8">
              <p:link updateAutomatic="1"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2484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bg1"/>
                </a:solidFill>
              </a:rPr>
              <a:t>©  2010 Coldwell </a:t>
            </a:r>
            <a:r>
              <a:rPr lang="en-US" sz="700" dirty="0">
                <a:solidFill>
                  <a:schemeClr val="bg1"/>
                </a:solidFill>
              </a:rPr>
              <a:t>Banker Real Estate LLC. Coldwell Banker Commercial ® is a registered trademark licensed </a:t>
            </a:r>
            <a:r>
              <a:rPr lang="en-US" sz="700" dirty="0" smtClean="0">
                <a:solidFill>
                  <a:schemeClr val="bg1"/>
                </a:solidFill>
              </a:rPr>
              <a:t>TO </a:t>
            </a:r>
            <a:r>
              <a:rPr lang="en-US" sz="700" dirty="0">
                <a:solidFill>
                  <a:schemeClr val="bg1"/>
                </a:solidFill>
              </a:rPr>
              <a:t>Coldwell Banker Real Estate LLC</a:t>
            </a:r>
            <a:r>
              <a:rPr lang="en-US" sz="700" dirty="0" smtClean="0">
                <a:solidFill>
                  <a:schemeClr val="bg1"/>
                </a:solidFill>
              </a:rPr>
              <a:t>.</a:t>
            </a:r>
            <a:br>
              <a:rPr lang="en-US" sz="700" dirty="0" smtClean="0">
                <a:solidFill>
                  <a:schemeClr val="bg1"/>
                </a:solidFill>
              </a:rPr>
            </a:br>
            <a:r>
              <a:rPr lang="en-US" sz="700" dirty="0" smtClean="0">
                <a:solidFill>
                  <a:schemeClr val="bg1"/>
                </a:solidFill>
              </a:rPr>
              <a:t> </a:t>
            </a:r>
            <a:r>
              <a:rPr lang="en-US" sz="700" dirty="0">
                <a:solidFill>
                  <a:schemeClr val="bg1"/>
                </a:solidFill>
              </a:rPr>
              <a:t>© </a:t>
            </a:r>
            <a:r>
              <a:rPr lang="en-US" sz="700" dirty="0" smtClean="0">
                <a:solidFill>
                  <a:schemeClr val="bg1"/>
                </a:solidFill>
              </a:rPr>
              <a:t>2010 Alexander </a:t>
            </a:r>
            <a:r>
              <a:rPr lang="en-US" sz="700" dirty="0">
                <a:solidFill>
                  <a:schemeClr val="bg1"/>
                </a:solidFill>
              </a:rPr>
              <a:t>Tiffany Southwest, LLC. </a:t>
            </a:r>
            <a:r>
              <a:rPr lang="en-US" sz="700" dirty="0" smtClean="0">
                <a:solidFill>
                  <a:schemeClr val="bg1"/>
                </a:solidFill>
              </a:rPr>
              <a:t>All content is copyrighted. The Coldwell </a:t>
            </a:r>
            <a:r>
              <a:rPr lang="en-US" sz="700" dirty="0">
                <a:solidFill>
                  <a:schemeClr val="bg1"/>
                </a:solidFill>
              </a:rPr>
              <a:t>Banker Commercial Southwest Partners ® is a registered trademark </a:t>
            </a:r>
            <a:r>
              <a:rPr lang="en-US" sz="700" dirty="0" smtClean="0">
                <a:solidFill>
                  <a:schemeClr val="bg1"/>
                </a:solidFill>
              </a:rPr>
              <a:t>licensed</a:t>
            </a:r>
            <a:br>
              <a:rPr lang="en-US" sz="700" dirty="0" smtClean="0">
                <a:solidFill>
                  <a:schemeClr val="bg1"/>
                </a:solidFill>
              </a:rPr>
            </a:br>
            <a:r>
              <a:rPr lang="en-US" sz="700" dirty="0" smtClean="0">
                <a:solidFill>
                  <a:schemeClr val="bg1"/>
                </a:solidFill>
              </a:rPr>
              <a:t>     TO </a:t>
            </a:r>
            <a:r>
              <a:rPr lang="en-US" sz="700" dirty="0">
                <a:solidFill>
                  <a:schemeClr val="bg1"/>
                </a:solidFill>
              </a:rPr>
              <a:t>Alexander Tiffany Southwest</a:t>
            </a:r>
            <a:r>
              <a:rPr lang="en-US" sz="700" dirty="0" smtClean="0">
                <a:solidFill>
                  <a:schemeClr val="bg1"/>
                </a:solidFill>
              </a:rPr>
              <a:t>,, </a:t>
            </a:r>
            <a:r>
              <a:rPr lang="en-US" sz="700" dirty="0">
                <a:solidFill>
                  <a:schemeClr val="bg1"/>
                </a:solidFill>
              </a:rPr>
              <a:t>LLC</a:t>
            </a:r>
            <a:r>
              <a:rPr lang="en-US" sz="700" dirty="0" smtClean="0">
                <a:solidFill>
                  <a:schemeClr val="bg1"/>
                </a:solidFill>
              </a:rPr>
              <a:t>.  Alexander Tiffany Southwest, LLC is an Alexander Tiffany, LLC and Alexander Holdings, LLC affiliate.</a:t>
            </a:r>
            <a:endParaRPr lang="en-US" sz="700" dirty="0">
              <a:solidFill>
                <a:schemeClr val="bg1"/>
              </a:solidFill>
            </a:endParaRPr>
          </a:p>
          <a:p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>
            <a:spLocks/>
          </p:cNvSpPr>
          <p:nvPr/>
        </p:nvSpPr>
        <p:spPr>
          <a:xfrm>
            <a:off x="7059168" y="6565393"/>
            <a:ext cx="1554480" cy="2322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 smtClean="0">
                <a:latin typeface="Californian FB" pitchFamily="18" charset="0"/>
              </a:rPr>
              <a:t>SOUTHWEST PARTNERS</a:t>
            </a:r>
            <a:endParaRPr lang="en-US" sz="900" i="0" dirty="0" smtClean="0"/>
          </a:p>
        </p:txBody>
      </p:sp>
      <p:sp>
        <p:nvSpPr>
          <p:cNvPr id="7" name="Rectangle 6"/>
          <p:cNvSpPr/>
          <p:nvPr/>
        </p:nvSpPr>
        <p:spPr>
          <a:xfrm>
            <a:off x="381000" y="2286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Homes </a:t>
            </a:r>
          </a:p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median values – 2010 &amp; 2015 estimates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</a:rPr>
            </a:b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81923" name="Object 3"/>
          <p:cNvGraphicFramePr>
            <a:graphicFrameLocks noChangeAspect="1"/>
          </p:cNvGraphicFramePr>
          <p:nvPr/>
        </p:nvGraphicFramePr>
        <p:xfrm>
          <a:off x="381000" y="1370013"/>
          <a:ext cx="8382000" cy="4575175"/>
        </p:xfrm>
        <a:graphic>
          <a:graphicData uri="http://schemas.openxmlformats.org/presentationml/2006/ole">
            <p:oleObj spid="_x0000_s335874" name="Chart" r:id="rId4" imgW="8763001" imgH="6388068" progId="Excel.Chart.8">
              <p:link updateAutomatic="1"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2484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bg1"/>
                </a:solidFill>
              </a:rPr>
              <a:t>©  2010 Coldwell </a:t>
            </a:r>
            <a:r>
              <a:rPr lang="en-US" sz="700" dirty="0">
                <a:solidFill>
                  <a:schemeClr val="bg1"/>
                </a:solidFill>
              </a:rPr>
              <a:t>Banker Real Estate LLC. Coldwell Banker Commercial ® is a registered trademark licensed to Coldwell Banker Real Estate LLC</a:t>
            </a:r>
            <a:r>
              <a:rPr lang="en-US" sz="700" dirty="0" smtClean="0">
                <a:solidFill>
                  <a:schemeClr val="bg1"/>
                </a:solidFill>
              </a:rPr>
              <a:t>.</a:t>
            </a:r>
            <a:br>
              <a:rPr lang="en-US" sz="700" dirty="0" smtClean="0">
                <a:solidFill>
                  <a:schemeClr val="bg1"/>
                </a:solidFill>
              </a:rPr>
            </a:br>
            <a:r>
              <a:rPr lang="en-US" sz="700" dirty="0" smtClean="0">
                <a:solidFill>
                  <a:schemeClr val="bg1"/>
                </a:solidFill>
              </a:rPr>
              <a:t> </a:t>
            </a:r>
            <a:r>
              <a:rPr lang="en-US" sz="700" dirty="0">
                <a:solidFill>
                  <a:schemeClr val="bg1"/>
                </a:solidFill>
              </a:rPr>
              <a:t>© </a:t>
            </a:r>
            <a:r>
              <a:rPr lang="en-US" sz="700" dirty="0" smtClean="0">
                <a:solidFill>
                  <a:schemeClr val="bg1"/>
                </a:solidFill>
              </a:rPr>
              <a:t>2010 Alexander </a:t>
            </a:r>
            <a:r>
              <a:rPr lang="en-US" sz="700" dirty="0">
                <a:solidFill>
                  <a:schemeClr val="bg1"/>
                </a:solidFill>
              </a:rPr>
              <a:t>Tiffany Southwest, LLC. </a:t>
            </a:r>
            <a:r>
              <a:rPr lang="en-US" sz="700" dirty="0" smtClean="0">
                <a:solidFill>
                  <a:schemeClr val="bg1"/>
                </a:solidFill>
              </a:rPr>
              <a:t>All content is copyrighted. The Coldwell </a:t>
            </a:r>
            <a:r>
              <a:rPr lang="en-US" sz="700" dirty="0">
                <a:solidFill>
                  <a:schemeClr val="bg1"/>
                </a:solidFill>
              </a:rPr>
              <a:t>Banker Commercial Southwest Partners ® is a registered trademark </a:t>
            </a:r>
            <a:r>
              <a:rPr lang="en-US" sz="700" dirty="0" smtClean="0">
                <a:solidFill>
                  <a:schemeClr val="bg1"/>
                </a:solidFill>
              </a:rPr>
              <a:t>licensed</a:t>
            </a:r>
            <a:br>
              <a:rPr lang="en-US" sz="700" dirty="0" smtClean="0">
                <a:solidFill>
                  <a:schemeClr val="bg1"/>
                </a:solidFill>
              </a:rPr>
            </a:br>
            <a:r>
              <a:rPr lang="en-US" sz="700" dirty="0" smtClean="0">
                <a:solidFill>
                  <a:schemeClr val="bg1"/>
                </a:solidFill>
              </a:rPr>
              <a:t>     to </a:t>
            </a:r>
            <a:r>
              <a:rPr lang="en-US" sz="700" dirty="0">
                <a:solidFill>
                  <a:schemeClr val="bg1"/>
                </a:solidFill>
              </a:rPr>
              <a:t>Alexander Tiffany Southwest</a:t>
            </a:r>
            <a:r>
              <a:rPr lang="en-US" sz="700" dirty="0" smtClean="0">
                <a:solidFill>
                  <a:schemeClr val="bg1"/>
                </a:solidFill>
              </a:rPr>
              <a:t>,, </a:t>
            </a:r>
            <a:r>
              <a:rPr lang="en-US" sz="700" dirty="0">
                <a:solidFill>
                  <a:schemeClr val="bg1"/>
                </a:solidFill>
              </a:rPr>
              <a:t>LLC</a:t>
            </a:r>
            <a:r>
              <a:rPr lang="en-US" sz="700" dirty="0" smtClean="0">
                <a:solidFill>
                  <a:schemeClr val="bg1"/>
                </a:solidFill>
              </a:rPr>
              <a:t>.  Alexander Tiffany Southwest, LLC is an Alexander Tiffany, LLC and Alexander Holdings, LLC affiliate.</a:t>
            </a:r>
            <a:endParaRPr lang="en-US" sz="700" dirty="0">
              <a:solidFill>
                <a:schemeClr val="bg1"/>
              </a:solidFill>
            </a:endParaRPr>
          </a:p>
          <a:p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>
            <a:spLocks/>
          </p:cNvSpPr>
          <p:nvPr/>
        </p:nvSpPr>
        <p:spPr>
          <a:xfrm>
            <a:off x="7059168" y="6565393"/>
            <a:ext cx="1554480" cy="2322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 smtClean="0">
                <a:latin typeface="Californian FB" pitchFamily="18" charset="0"/>
              </a:rPr>
              <a:t>SOUTHWEST PARTNERS</a:t>
            </a:r>
            <a:endParaRPr lang="en-US" sz="900" i="0" dirty="0" smtClean="0"/>
          </a:p>
        </p:txBody>
      </p:sp>
      <p:sp>
        <p:nvSpPr>
          <p:cNvPr id="7" name="Rectangle 6"/>
          <p:cNvSpPr/>
          <p:nvPr/>
        </p:nvSpPr>
        <p:spPr>
          <a:xfrm>
            <a:off x="381000" y="2286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Homes</a:t>
            </a:r>
          </a:p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% single family detached homes – 2010 data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</a:rPr>
            </a:b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81000" y="1371600"/>
          <a:ext cx="8382000" cy="4570413"/>
        </p:xfrm>
        <a:graphic>
          <a:graphicData uri="http://schemas.openxmlformats.org/presentationml/2006/ole">
            <p:oleObj spid="_x0000_s379906" name="Chart" r:id="rId4" imgW="8763001" imgH="6388068" progId="Excel.Chart.8">
              <p:link updateAutomatic="1"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2484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bg1"/>
                </a:solidFill>
              </a:rPr>
              <a:t>©  2010 Coldwell </a:t>
            </a:r>
            <a:r>
              <a:rPr lang="en-US" sz="700" dirty="0">
                <a:solidFill>
                  <a:schemeClr val="bg1"/>
                </a:solidFill>
              </a:rPr>
              <a:t>Banker Real Estate LLC. Coldwell Banker Commercial ® is a registered trademark licensed to Coldwell Banker Real Estate LLC</a:t>
            </a:r>
            <a:r>
              <a:rPr lang="en-US" sz="700" dirty="0" smtClean="0">
                <a:solidFill>
                  <a:schemeClr val="bg1"/>
                </a:solidFill>
              </a:rPr>
              <a:t>.</a:t>
            </a:r>
            <a:br>
              <a:rPr lang="en-US" sz="700" dirty="0" smtClean="0">
                <a:solidFill>
                  <a:schemeClr val="bg1"/>
                </a:solidFill>
              </a:rPr>
            </a:br>
            <a:r>
              <a:rPr lang="en-US" sz="700" dirty="0" smtClean="0">
                <a:solidFill>
                  <a:schemeClr val="bg1"/>
                </a:solidFill>
              </a:rPr>
              <a:t> </a:t>
            </a:r>
            <a:r>
              <a:rPr lang="en-US" sz="700" dirty="0">
                <a:solidFill>
                  <a:schemeClr val="bg1"/>
                </a:solidFill>
              </a:rPr>
              <a:t>© </a:t>
            </a:r>
            <a:r>
              <a:rPr lang="en-US" sz="700" dirty="0" smtClean="0">
                <a:solidFill>
                  <a:schemeClr val="bg1"/>
                </a:solidFill>
              </a:rPr>
              <a:t>2010 Alexander </a:t>
            </a:r>
            <a:r>
              <a:rPr lang="en-US" sz="700" dirty="0">
                <a:solidFill>
                  <a:schemeClr val="bg1"/>
                </a:solidFill>
              </a:rPr>
              <a:t>Tiffany Southwest, LLC. </a:t>
            </a:r>
            <a:r>
              <a:rPr lang="en-US" sz="700" dirty="0" smtClean="0">
                <a:solidFill>
                  <a:schemeClr val="bg1"/>
                </a:solidFill>
              </a:rPr>
              <a:t>All content is copyrighted. The Coldwell </a:t>
            </a:r>
            <a:r>
              <a:rPr lang="en-US" sz="700" dirty="0">
                <a:solidFill>
                  <a:schemeClr val="bg1"/>
                </a:solidFill>
              </a:rPr>
              <a:t>Banker Commercial Southwest Partners ® is a registered trademark </a:t>
            </a:r>
            <a:r>
              <a:rPr lang="en-US" sz="700" dirty="0" smtClean="0">
                <a:solidFill>
                  <a:schemeClr val="bg1"/>
                </a:solidFill>
              </a:rPr>
              <a:t>licensed</a:t>
            </a:r>
            <a:br>
              <a:rPr lang="en-US" sz="700" dirty="0" smtClean="0">
                <a:solidFill>
                  <a:schemeClr val="bg1"/>
                </a:solidFill>
              </a:rPr>
            </a:br>
            <a:r>
              <a:rPr lang="en-US" sz="700" dirty="0" smtClean="0">
                <a:solidFill>
                  <a:schemeClr val="bg1"/>
                </a:solidFill>
              </a:rPr>
              <a:t>     to </a:t>
            </a:r>
            <a:r>
              <a:rPr lang="en-US" sz="700" dirty="0">
                <a:solidFill>
                  <a:schemeClr val="bg1"/>
                </a:solidFill>
              </a:rPr>
              <a:t>Alexander Tiffany Southwest</a:t>
            </a:r>
            <a:r>
              <a:rPr lang="en-US" sz="700" dirty="0" smtClean="0">
                <a:solidFill>
                  <a:schemeClr val="bg1"/>
                </a:solidFill>
              </a:rPr>
              <a:t>,, </a:t>
            </a:r>
            <a:r>
              <a:rPr lang="en-US" sz="700" dirty="0">
                <a:solidFill>
                  <a:schemeClr val="bg1"/>
                </a:solidFill>
              </a:rPr>
              <a:t>LLC</a:t>
            </a:r>
            <a:r>
              <a:rPr lang="en-US" sz="700" dirty="0" smtClean="0">
                <a:solidFill>
                  <a:schemeClr val="bg1"/>
                </a:solidFill>
              </a:rPr>
              <a:t>.  Alexander Tiffany Southwest, LLC is an Alexander Tiffany, LLC and Alexander Holdings, LLC affiliate.</a:t>
            </a:r>
            <a:endParaRPr lang="en-US" sz="700" dirty="0">
              <a:solidFill>
                <a:schemeClr val="bg1"/>
              </a:solidFill>
            </a:endParaRPr>
          </a:p>
          <a:p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>
            <a:spLocks/>
          </p:cNvSpPr>
          <p:nvPr/>
        </p:nvSpPr>
        <p:spPr>
          <a:xfrm>
            <a:off x="7059168" y="6565393"/>
            <a:ext cx="1554480" cy="2322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 smtClean="0">
                <a:latin typeface="Californian FB" pitchFamily="18" charset="0"/>
              </a:rPr>
              <a:t>SOUTHWEST PARTNERS</a:t>
            </a:r>
            <a:endParaRPr lang="en-US" sz="900" i="0" dirty="0" smtClean="0"/>
          </a:p>
        </p:txBody>
      </p:sp>
      <p:sp>
        <p:nvSpPr>
          <p:cNvPr id="7" name="Rectangle 6"/>
          <p:cNvSpPr/>
          <p:nvPr/>
        </p:nvSpPr>
        <p:spPr>
          <a:xfrm>
            <a:off x="381000" y="2286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Micro market </a:t>
            </a:r>
          </a:p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% duplex homes – 2010 data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</a:rPr>
            </a:b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81000" y="1371600"/>
          <a:ext cx="8382000" cy="4570413"/>
        </p:xfrm>
        <a:graphic>
          <a:graphicData uri="http://schemas.openxmlformats.org/presentationml/2006/ole">
            <p:oleObj spid="_x0000_s452610" name="Chart" r:id="rId4" imgW="8763001" imgH="6388068" progId="Excel.Chart.8">
              <p:link updateAutomatic="1"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2484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bg1"/>
                </a:solidFill>
              </a:rPr>
              <a:t>©  2010 Coldwell </a:t>
            </a:r>
            <a:r>
              <a:rPr lang="en-US" sz="700" dirty="0">
                <a:solidFill>
                  <a:schemeClr val="bg1"/>
                </a:solidFill>
              </a:rPr>
              <a:t>Banker Real Estate LLC. Coldwell Banker Commercial ® is a registered trademark licensed to Coldwell Banker Real Estate LLC</a:t>
            </a:r>
            <a:r>
              <a:rPr lang="en-US" sz="700" dirty="0" smtClean="0">
                <a:solidFill>
                  <a:schemeClr val="bg1"/>
                </a:solidFill>
              </a:rPr>
              <a:t>.</a:t>
            </a:r>
            <a:br>
              <a:rPr lang="en-US" sz="700" dirty="0" smtClean="0">
                <a:solidFill>
                  <a:schemeClr val="bg1"/>
                </a:solidFill>
              </a:rPr>
            </a:br>
            <a:r>
              <a:rPr lang="en-US" sz="700" dirty="0" smtClean="0">
                <a:solidFill>
                  <a:schemeClr val="bg1"/>
                </a:solidFill>
              </a:rPr>
              <a:t> </a:t>
            </a:r>
            <a:r>
              <a:rPr lang="en-US" sz="700" dirty="0">
                <a:solidFill>
                  <a:schemeClr val="bg1"/>
                </a:solidFill>
              </a:rPr>
              <a:t>© </a:t>
            </a:r>
            <a:r>
              <a:rPr lang="en-US" sz="700" dirty="0" smtClean="0">
                <a:solidFill>
                  <a:schemeClr val="bg1"/>
                </a:solidFill>
              </a:rPr>
              <a:t>2010 Alexander </a:t>
            </a:r>
            <a:r>
              <a:rPr lang="en-US" sz="700" dirty="0">
                <a:solidFill>
                  <a:schemeClr val="bg1"/>
                </a:solidFill>
              </a:rPr>
              <a:t>Tiffany Southwest, LLC. </a:t>
            </a:r>
            <a:r>
              <a:rPr lang="en-US" sz="700" dirty="0" smtClean="0">
                <a:solidFill>
                  <a:schemeClr val="bg1"/>
                </a:solidFill>
              </a:rPr>
              <a:t>All content is copyrighted. The Coldwell </a:t>
            </a:r>
            <a:r>
              <a:rPr lang="en-US" sz="700" dirty="0">
                <a:solidFill>
                  <a:schemeClr val="bg1"/>
                </a:solidFill>
              </a:rPr>
              <a:t>Banker Commercial Southwest Partners ® is a registered trademark </a:t>
            </a:r>
            <a:r>
              <a:rPr lang="en-US" sz="700" dirty="0" smtClean="0">
                <a:solidFill>
                  <a:schemeClr val="bg1"/>
                </a:solidFill>
              </a:rPr>
              <a:t>licensed</a:t>
            </a:r>
            <a:br>
              <a:rPr lang="en-US" sz="700" dirty="0" smtClean="0">
                <a:solidFill>
                  <a:schemeClr val="bg1"/>
                </a:solidFill>
              </a:rPr>
            </a:br>
            <a:r>
              <a:rPr lang="en-US" sz="700" dirty="0" smtClean="0">
                <a:solidFill>
                  <a:schemeClr val="bg1"/>
                </a:solidFill>
              </a:rPr>
              <a:t>     to </a:t>
            </a:r>
            <a:r>
              <a:rPr lang="en-US" sz="700" dirty="0">
                <a:solidFill>
                  <a:schemeClr val="bg1"/>
                </a:solidFill>
              </a:rPr>
              <a:t>Alexander Tiffany Southwest</a:t>
            </a:r>
            <a:r>
              <a:rPr lang="en-US" sz="700" dirty="0" smtClean="0">
                <a:solidFill>
                  <a:schemeClr val="bg1"/>
                </a:solidFill>
              </a:rPr>
              <a:t>,, </a:t>
            </a:r>
            <a:r>
              <a:rPr lang="en-US" sz="700" dirty="0">
                <a:solidFill>
                  <a:schemeClr val="bg1"/>
                </a:solidFill>
              </a:rPr>
              <a:t>LLC</a:t>
            </a:r>
            <a:r>
              <a:rPr lang="en-US" sz="700" dirty="0" smtClean="0">
                <a:solidFill>
                  <a:schemeClr val="bg1"/>
                </a:solidFill>
              </a:rPr>
              <a:t>.  Alexander Tiffany Southwest, LLC is an Alexander Tiffany, LLC and Alexander Holdings, LLC affiliate.</a:t>
            </a:r>
            <a:endParaRPr lang="en-US" sz="700" dirty="0">
              <a:solidFill>
                <a:schemeClr val="bg1"/>
              </a:solidFill>
            </a:endParaRPr>
          </a:p>
          <a:p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>
            <a:spLocks/>
          </p:cNvSpPr>
          <p:nvPr/>
        </p:nvSpPr>
        <p:spPr>
          <a:xfrm>
            <a:off x="7059168" y="6565393"/>
            <a:ext cx="1554480" cy="2322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 smtClean="0">
                <a:latin typeface="Californian FB" pitchFamily="18" charset="0"/>
              </a:rPr>
              <a:t>SOUTHWEST PARTNERS</a:t>
            </a:r>
            <a:endParaRPr lang="en-US" sz="900" i="0" dirty="0" smtClean="0"/>
          </a:p>
        </p:txBody>
      </p:sp>
      <p:sp>
        <p:nvSpPr>
          <p:cNvPr id="7" name="Rectangle 6"/>
          <p:cNvSpPr/>
          <p:nvPr/>
        </p:nvSpPr>
        <p:spPr>
          <a:xfrm>
            <a:off x="381000" y="2286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Micro market </a:t>
            </a:r>
          </a:p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% 3-4 unit multi-family homes – 2010 data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</a:rPr>
            </a:b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381000" y="1370013"/>
          <a:ext cx="8382000" cy="4575175"/>
        </p:xfrm>
        <a:graphic>
          <a:graphicData uri="http://schemas.openxmlformats.org/presentationml/2006/ole">
            <p:oleObj spid="_x0000_s453634" name="Chart" r:id="rId4" imgW="8763001" imgH="6388068" progId="Excel.Chart.8">
              <p:link updateAutomatic="1"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2484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bg1"/>
                </a:solidFill>
              </a:rPr>
              <a:t>©  2010 Coldwell </a:t>
            </a:r>
            <a:r>
              <a:rPr lang="en-US" sz="700" dirty="0">
                <a:solidFill>
                  <a:schemeClr val="bg1"/>
                </a:solidFill>
              </a:rPr>
              <a:t>Banker Real Estate LLC. Coldwell Banker Commercial ® is a registered trademark licensed to Coldwell Banker Real Estate LLC</a:t>
            </a:r>
            <a:r>
              <a:rPr lang="en-US" sz="700" dirty="0" smtClean="0">
                <a:solidFill>
                  <a:schemeClr val="bg1"/>
                </a:solidFill>
              </a:rPr>
              <a:t>.</a:t>
            </a:r>
            <a:br>
              <a:rPr lang="en-US" sz="700" dirty="0" smtClean="0">
                <a:solidFill>
                  <a:schemeClr val="bg1"/>
                </a:solidFill>
              </a:rPr>
            </a:br>
            <a:r>
              <a:rPr lang="en-US" sz="700" dirty="0" smtClean="0">
                <a:solidFill>
                  <a:schemeClr val="bg1"/>
                </a:solidFill>
              </a:rPr>
              <a:t> </a:t>
            </a:r>
            <a:r>
              <a:rPr lang="en-US" sz="700" dirty="0">
                <a:solidFill>
                  <a:schemeClr val="bg1"/>
                </a:solidFill>
              </a:rPr>
              <a:t>© </a:t>
            </a:r>
            <a:r>
              <a:rPr lang="en-US" sz="700" dirty="0" smtClean="0">
                <a:solidFill>
                  <a:schemeClr val="bg1"/>
                </a:solidFill>
              </a:rPr>
              <a:t>2010 Alexander </a:t>
            </a:r>
            <a:r>
              <a:rPr lang="en-US" sz="700" dirty="0">
                <a:solidFill>
                  <a:schemeClr val="bg1"/>
                </a:solidFill>
              </a:rPr>
              <a:t>Tiffany Southwest, LLC. </a:t>
            </a:r>
            <a:r>
              <a:rPr lang="en-US" sz="700" dirty="0" smtClean="0">
                <a:solidFill>
                  <a:schemeClr val="bg1"/>
                </a:solidFill>
              </a:rPr>
              <a:t>All content is copyrighted. The Coldwell </a:t>
            </a:r>
            <a:r>
              <a:rPr lang="en-US" sz="700" dirty="0">
                <a:solidFill>
                  <a:schemeClr val="bg1"/>
                </a:solidFill>
              </a:rPr>
              <a:t>Banker Commercial Southwest Partners ® is a registered trademark </a:t>
            </a:r>
            <a:r>
              <a:rPr lang="en-US" sz="700" dirty="0" smtClean="0">
                <a:solidFill>
                  <a:schemeClr val="bg1"/>
                </a:solidFill>
              </a:rPr>
              <a:t>licensed</a:t>
            </a:r>
            <a:br>
              <a:rPr lang="en-US" sz="700" dirty="0" smtClean="0">
                <a:solidFill>
                  <a:schemeClr val="bg1"/>
                </a:solidFill>
              </a:rPr>
            </a:br>
            <a:r>
              <a:rPr lang="en-US" sz="700" dirty="0" smtClean="0">
                <a:solidFill>
                  <a:schemeClr val="bg1"/>
                </a:solidFill>
              </a:rPr>
              <a:t>     to </a:t>
            </a:r>
            <a:r>
              <a:rPr lang="en-US" sz="700" dirty="0">
                <a:solidFill>
                  <a:schemeClr val="bg1"/>
                </a:solidFill>
              </a:rPr>
              <a:t>Alexander Tiffany Southwest</a:t>
            </a:r>
            <a:r>
              <a:rPr lang="en-US" sz="700" dirty="0" smtClean="0">
                <a:solidFill>
                  <a:schemeClr val="bg1"/>
                </a:solidFill>
              </a:rPr>
              <a:t>,, </a:t>
            </a:r>
            <a:r>
              <a:rPr lang="en-US" sz="700" dirty="0">
                <a:solidFill>
                  <a:schemeClr val="bg1"/>
                </a:solidFill>
              </a:rPr>
              <a:t>LLC</a:t>
            </a:r>
            <a:r>
              <a:rPr lang="en-US" sz="700" dirty="0" smtClean="0">
                <a:solidFill>
                  <a:schemeClr val="bg1"/>
                </a:solidFill>
              </a:rPr>
              <a:t>.  Alexander Tiffany Southwest, LLC is an Alexander Tiffany, LLC and Alexander Holdings, LLC affiliate.</a:t>
            </a:r>
            <a:endParaRPr lang="en-US" sz="700" dirty="0">
              <a:solidFill>
                <a:schemeClr val="bg1"/>
              </a:solidFill>
            </a:endParaRPr>
          </a:p>
          <a:p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>
            <a:spLocks/>
          </p:cNvSpPr>
          <p:nvPr/>
        </p:nvSpPr>
        <p:spPr>
          <a:xfrm>
            <a:off x="7059168" y="6565393"/>
            <a:ext cx="1554480" cy="2322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 smtClean="0">
                <a:latin typeface="Californian FB" pitchFamily="18" charset="0"/>
              </a:rPr>
              <a:t>SOUTHWEST PARTNERS</a:t>
            </a:r>
            <a:endParaRPr lang="en-US" sz="900" i="0" dirty="0" smtClean="0"/>
          </a:p>
        </p:txBody>
      </p:sp>
      <p:sp>
        <p:nvSpPr>
          <p:cNvPr id="7" name="Rectangle 6"/>
          <p:cNvSpPr/>
          <p:nvPr/>
        </p:nvSpPr>
        <p:spPr>
          <a:xfrm>
            <a:off x="381000" y="2286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Micro market </a:t>
            </a:r>
          </a:p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% 5-9 unit multi-family homes – 2010 data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</a:rPr>
            </a:b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381000" y="1293813"/>
          <a:ext cx="8382000" cy="4651375"/>
        </p:xfrm>
        <a:graphic>
          <a:graphicData uri="http://schemas.openxmlformats.org/presentationml/2006/ole">
            <p:oleObj spid="_x0000_s454658" name="Chart" r:id="rId4" imgW="8763001" imgH="6388068" progId="Excel.Chart.8">
              <p:link updateAutomatic="1"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2484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bg1"/>
                </a:solidFill>
              </a:rPr>
              <a:t>©  2010 Coldwell </a:t>
            </a:r>
            <a:r>
              <a:rPr lang="en-US" sz="700" dirty="0">
                <a:solidFill>
                  <a:schemeClr val="bg1"/>
                </a:solidFill>
              </a:rPr>
              <a:t>Banker Real Estate LLC. Coldwell Banker Commercial ® is a registered trademark licensed to Coldwell Banker Real Estate LLC</a:t>
            </a:r>
            <a:r>
              <a:rPr lang="en-US" sz="700" dirty="0" smtClean="0">
                <a:solidFill>
                  <a:schemeClr val="bg1"/>
                </a:solidFill>
              </a:rPr>
              <a:t>.</a:t>
            </a:r>
            <a:br>
              <a:rPr lang="en-US" sz="700" dirty="0" smtClean="0">
                <a:solidFill>
                  <a:schemeClr val="bg1"/>
                </a:solidFill>
              </a:rPr>
            </a:br>
            <a:r>
              <a:rPr lang="en-US" sz="700" dirty="0" smtClean="0">
                <a:solidFill>
                  <a:schemeClr val="bg1"/>
                </a:solidFill>
              </a:rPr>
              <a:t> </a:t>
            </a:r>
            <a:r>
              <a:rPr lang="en-US" sz="700" dirty="0">
                <a:solidFill>
                  <a:schemeClr val="bg1"/>
                </a:solidFill>
              </a:rPr>
              <a:t>© </a:t>
            </a:r>
            <a:r>
              <a:rPr lang="en-US" sz="700" dirty="0" smtClean="0">
                <a:solidFill>
                  <a:schemeClr val="bg1"/>
                </a:solidFill>
              </a:rPr>
              <a:t>2010 Alexander </a:t>
            </a:r>
            <a:r>
              <a:rPr lang="en-US" sz="700" dirty="0">
                <a:solidFill>
                  <a:schemeClr val="bg1"/>
                </a:solidFill>
              </a:rPr>
              <a:t>Tiffany Southwest, LLC. </a:t>
            </a:r>
            <a:r>
              <a:rPr lang="en-US" sz="700" dirty="0" smtClean="0">
                <a:solidFill>
                  <a:schemeClr val="bg1"/>
                </a:solidFill>
              </a:rPr>
              <a:t>All content is copyrighted. The Coldwell </a:t>
            </a:r>
            <a:r>
              <a:rPr lang="en-US" sz="700" dirty="0">
                <a:solidFill>
                  <a:schemeClr val="bg1"/>
                </a:solidFill>
              </a:rPr>
              <a:t>Banker Commercial Southwest Partners ® is a registered trademark </a:t>
            </a:r>
            <a:r>
              <a:rPr lang="en-US" sz="700" dirty="0" smtClean="0">
                <a:solidFill>
                  <a:schemeClr val="bg1"/>
                </a:solidFill>
              </a:rPr>
              <a:t>licensed</a:t>
            </a:r>
            <a:br>
              <a:rPr lang="en-US" sz="700" dirty="0" smtClean="0">
                <a:solidFill>
                  <a:schemeClr val="bg1"/>
                </a:solidFill>
              </a:rPr>
            </a:br>
            <a:r>
              <a:rPr lang="en-US" sz="700" dirty="0" smtClean="0">
                <a:solidFill>
                  <a:schemeClr val="bg1"/>
                </a:solidFill>
              </a:rPr>
              <a:t>     to </a:t>
            </a:r>
            <a:r>
              <a:rPr lang="en-US" sz="700" dirty="0">
                <a:solidFill>
                  <a:schemeClr val="bg1"/>
                </a:solidFill>
              </a:rPr>
              <a:t>Alexander Tiffany Southwest</a:t>
            </a:r>
            <a:r>
              <a:rPr lang="en-US" sz="700" dirty="0" smtClean="0">
                <a:solidFill>
                  <a:schemeClr val="bg1"/>
                </a:solidFill>
              </a:rPr>
              <a:t>,, </a:t>
            </a:r>
            <a:r>
              <a:rPr lang="en-US" sz="700" dirty="0">
                <a:solidFill>
                  <a:schemeClr val="bg1"/>
                </a:solidFill>
              </a:rPr>
              <a:t>LLC</a:t>
            </a:r>
            <a:r>
              <a:rPr lang="en-US" sz="700" dirty="0" smtClean="0">
                <a:solidFill>
                  <a:schemeClr val="bg1"/>
                </a:solidFill>
              </a:rPr>
              <a:t>.  Alexander Tiffany Southwest, LLC is an Alexander Tiffany, LLC and Alexander Holdings, LLC affiliate.</a:t>
            </a:r>
            <a:endParaRPr lang="en-US" sz="700" dirty="0">
              <a:solidFill>
                <a:schemeClr val="bg1"/>
              </a:solidFill>
            </a:endParaRPr>
          </a:p>
          <a:p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>
            <a:spLocks/>
          </p:cNvSpPr>
          <p:nvPr/>
        </p:nvSpPr>
        <p:spPr>
          <a:xfrm>
            <a:off x="7059168" y="6565393"/>
            <a:ext cx="1554480" cy="2322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 smtClean="0">
                <a:latin typeface="Californian FB" pitchFamily="18" charset="0"/>
              </a:rPr>
              <a:t>SOUTHWEST PARTNERS</a:t>
            </a:r>
            <a:endParaRPr lang="en-US" sz="900" i="0" dirty="0" smtClean="0"/>
          </a:p>
        </p:txBody>
      </p:sp>
      <p:sp>
        <p:nvSpPr>
          <p:cNvPr id="7" name="Rectangle 6"/>
          <p:cNvSpPr/>
          <p:nvPr/>
        </p:nvSpPr>
        <p:spPr>
          <a:xfrm>
            <a:off x="381000" y="2286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Micro market </a:t>
            </a:r>
          </a:p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% 10-19 unit multi-family homes – 2010 data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</a:rPr>
            </a:b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381000" y="1370013"/>
          <a:ext cx="8382000" cy="4575175"/>
        </p:xfrm>
        <a:graphic>
          <a:graphicData uri="http://schemas.openxmlformats.org/presentationml/2006/ole">
            <p:oleObj spid="_x0000_s455682" name="Chart" r:id="rId4" imgW="8763001" imgH="6388068" progId="Excel.Chart.8">
              <p:link updateAutomatic="1"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2484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bg1"/>
                </a:solidFill>
              </a:rPr>
              <a:t>©  2010 Coldwell </a:t>
            </a:r>
            <a:r>
              <a:rPr lang="en-US" sz="700" dirty="0">
                <a:solidFill>
                  <a:schemeClr val="bg1"/>
                </a:solidFill>
              </a:rPr>
              <a:t>Banker Real Estate LLC. Coldwell Banker Commercial ® is a registered trademark licensed to Coldwell Banker Real Estate LLC</a:t>
            </a:r>
            <a:r>
              <a:rPr lang="en-US" sz="700" dirty="0" smtClean="0">
                <a:solidFill>
                  <a:schemeClr val="bg1"/>
                </a:solidFill>
              </a:rPr>
              <a:t>.</a:t>
            </a:r>
            <a:br>
              <a:rPr lang="en-US" sz="700" dirty="0" smtClean="0">
                <a:solidFill>
                  <a:schemeClr val="bg1"/>
                </a:solidFill>
              </a:rPr>
            </a:br>
            <a:r>
              <a:rPr lang="en-US" sz="700" dirty="0" smtClean="0">
                <a:solidFill>
                  <a:schemeClr val="bg1"/>
                </a:solidFill>
              </a:rPr>
              <a:t> </a:t>
            </a:r>
            <a:r>
              <a:rPr lang="en-US" sz="700" dirty="0">
                <a:solidFill>
                  <a:schemeClr val="bg1"/>
                </a:solidFill>
              </a:rPr>
              <a:t>© </a:t>
            </a:r>
            <a:r>
              <a:rPr lang="en-US" sz="700" dirty="0" smtClean="0">
                <a:solidFill>
                  <a:schemeClr val="bg1"/>
                </a:solidFill>
              </a:rPr>
              <a:t>2010 Alexander </a:t>
            </a:r>
            <a:r>
              <a:rPr lang="en-US" sz="700" dirty="0">
                <a:solidFill>
                  <a:schemeClr val="bg1"/>
                </a:solidFill>
              </a:rPr>
              <a:t>Tiffany Southwest, LLC. </a:t>
            </a:r>
            <a:r>
              <a:rPr lang="en-US" sz="700" dirty="0" smtClean="0">
                <a:solidFill>
                  <a:schemeClr val="bg1"/>
                </a:solidFill>
              </a:rPr>
              <a:t>All content is copyrighted. The Coldwell </a:t>
            </a:r>
            <a:r>
              <a:rPr lang="en-US" sz="700" dirty="0">
                <a:solidFill>
                  <a:schemeClr val="bg1"/>
                </a:solidFill>
              </a:rPr>
              <a:t>Banker Commercial Southwest Partners ® is a registered trademark </a:t>
            </a:r>
            <a:r>
              <a:rPr lang="en-US" sz="700" dirty="0" smtClean="0">
                <a:solidFill>
                  <a:schemeClr val="bg1"/>
                </a:solidFill>
              </a:rPr>
              <a:t>licensed</a:t>
            </a:r>
            <a:br>
              <a:rPr lang="en-US" sz="700" dirty="0" smtClean="0">
                <a:solidFill>
                  <a:schemeClr val="bg1"/>
                </a:solidFill>
              </a:rPr>
            </a:br>
            <a:r>
              <a:rPr lang="en-US" sz="700" dirty="0" smtClean="0">
                <a:solidFill>
                  <a:schemeClr val="bg1"/>
                </a:solidFill>
              </a:rPr>
              <a:t>     to </a:t>
            </a:r>
            <a:r>
              <a:rPr lang="en-US" sz="700" dirty="0">
                <a:solidFill>
                  <a:schemeClr val="bg1"/>
                </a:solidFill>
              </a:rPr>
              <a:t>Alexander Tiffany Southwest</a:t>
            </a:r>
            <a:r>
              <a:rPr lang="en-US" sz="700" dirty="0" smtClean="0">
                <a:solidFill>
                  <a:schemeClr val="bg1"/>
                </a:solidFill>
              </a:rPr>
              <a:t>,, </a:t>
            </a:r>
            <a:r>
              <a:rPr lang="en-US" sz="700" dirty="0">
                <a:solidFill>
                  <a:schemeClr val="bg1"/>
                </a:solidFill>
              </a:rPr>
              <a:t>LLC</a:t>
            </a:r>
            <a:r>
              <a:rPr lang="en-US" sz="700" dirty="0" smtClean="0">
                <a:solidFill>
                  <a:schemeClr val="bg1"/>
                </a:solidFill>
              </a:rPr>
              <a:t>.  Alexander Tiffany Southwest, LLC is an Alexander Tiffany, LLC and Alexander Holdings, LLC affiliate.</a:t>
            </a:r>
            <a:endParaRPr lang="en-US" sz="700" dirty="0">
              <a:solidFill>
                <a:schemeClr val="bg1"/>
              </a:solidFill>
            </a:endParaRPr>
          </a:p>
          <a:p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>
            <a:spLocks/>
          </p:cNvSpPr>
          <p:nvPr/>
        </p:nvSpPr>
        <p:spPr>
          <a:xfrm>
            <a:off x="7059168" y="6565393"/>
            <a:ext cx="1554480" cy="2322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 smtClean="0">
                <a:latin typeface="Californian FB" pitchFamily="18" charset="0"/>
              </a:rPr>
              <a:t>SOUTHWEST PARTNERS</a:t>
            </a:r>
            <a:endParaRPr lang="en-US" sz="900" i="0" dirty="0" smtClean="0"/>
          </a:p>
        </p:txBody>
      </p:sp>
      <p:sp>
        <p:nvSpPr>
          <p:cNvPr id="7" name="Rectangle 6"/>
          <p:cNvSpPr/>
          <p:nvPr/>
        </p:nvSpPr>
        <p:spPr>
          <a:xfrm>
            <a:off x="381000" y="2286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Micro market </a:t>
            </a:r>
          </a:p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% 20-49 unit multi-family homes – 2010 data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</a:rPr>
            </a:b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381000" y="1370013"/>
          <a:ext cx="8382000" cy="4575175"/>
        </p:xfrm>
        <a:graphic>
          <a:graphicData uri="http://schemas.openxmlformats.org/presentationml/2006/ole">
            <p:oleObj spid="_x0000_s456706" name="Chart" r:id="rId4" imgW="8763001" imgH="6388068" progId="Excel.Chart.8">
              <p:link updateAutomatic="1"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2484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bg1"/>
                </a:solidFill>
              </a:rPr>
              <a:t>©  2010 Coldwell </a:t>
            </a:r>
            <a:r>
              <a:rPr lang="en-US" sz="700" dirty="0">
                <a:solidFill>
                  <a:schemeClr val="bg1"/>
                </a:solidFill>
              </a:rPr>
              <a:t>Banker Real Estate LLC. Coldwell Banker Commercial ® is a registered trademark licensed to Coldwell Banker Real Estate LLC</a:t>
            </a:r>
            <a:r>
              <a:rPr lang="en-US" sz="700" dirty="0" smtClean="0">
                <a:solidFill>
                  <a:schemeClr val="bg1"/>
                </a:solidFill>
              </a:rPr>
              <a:t>.</a:t>
            </a:r>
            <a:br>
              <a:rPr lang="en-US" sz="700" dirty="0" smtClean="0">
                <a:solidFill>
                  <a:schemeClr val="bg1"/>
                </a:solidFill>
              </a:rPr>
            </a:br>
            <a:r>
              <a:rPr lang="en-US" sz="700" dirty="0" smtClean="0">
                <a:solidFill>
                  <a:schemeClr val="bg1"/>
                </a:solidFill>
              </a:rPr>
              <a:t> </a:t>
            </a:r>
            <a:r>
              <a:rPr lang="en-US" sz="700" dirty="0">
                <a:solidFill>
                  <a:schemeClr val="bg1"/>
                </a:solidFill>
              </a:rPr>
              <a:t>© </a:t>
            </a:r>
            <a:r>
              <a:rPr lang="en-US" sz="700" dirty="0" smtClean="0">
                <a:solidFill>
                  <a:schemeClr val="bg1"/>
                </a:solidFill>
              </a:rPr>
              <a:t>2010 Alexander </a:t>
            </a:r>
            <a:r>
              <a:rPr lang="en-US" sz="700" dirty="0">
                <a:solidFill>
                  <a:schemeClr val="bg1"/>
                </a:solidFill>
              </a:rPr>
              <a:t>Tiffany Southwest, LLC. </a:t>
            </a:r>
            <a:r>
              <a:rPr lang="en-US" sz="700" dirty="0" smtClean="0">
                <a:solidFill>
                  <a:schemeClr val="bg1"/>
                </a:solidFill>
              </a:rPr>
              <a:t>All content is copyrighted. The Coldwell </a:t>
            </a:r>
            <a:r>
              <a:rPr lang="en-US" sz="700" dirty="0">
                <a:solidFill>
                  <a:schemeClr val="bg1"/>
                </a:solidFill>
              </a:rPr>
              <a:t>Banker Commercial Southwest Partners ® is a registered trademark </a:t>
            </a:r>
            <a:r>
              <a:rPr lang="en-US" sz="700" dirty="0" smtClean="0">
                <a:solidFill>
                  <a:schemeClr val="bg1"/>
                </a:solidFill>
              </a:rPr>
              <a:t>licensed</a:t>
            </a:r>
            <a:br>
              <a:rPr lang="en-US" sz="700" dirty="0" smtClean="0">
                <a:solidFill>
                  <a:schemeClr val="bg1"/>
                </a:solidFill>
              </a:rPr>
            </a:br>
            <a:r>
              <a:rPr lang="en-US" sz="700" dirty="0" smtClean="0">
                <a:solidFill>
                  <a:schemeClr val="bg1"/>
                </a:solidFill>
              </a:rPr>
              <a:t>     to </a:t>
            </a:r>
            <a:r>
              <a:rPr lang="en-US" sz="700" dirty="0">
                <a:solidFill>
                  <a:schemeClr val="bg1"/>
                </a:solidFill>
              </a:rPr>
              <a:t>Alexander Tiffany Southwest</a:t>
            </a:r>
            <a:r>
              <a:rPr lang="en-US" sz="700" dirty="0" smtClean="0">
                <a:solidFill>
                  <a:schemeClr val="bg1"/>
                </a:solidFill>
              </a:rPr>
              <a:t>,, </a:t>
            </a:r>
            <a:r>
              <a:rPr lang="en-US" sz="700" dirty="0">
                <a:solidFill>
                  <a:schemeClr val="bg1"/>
                </a:solidFill>
              </a:rPr>
              <a:t>LLC</a:t>
            </a:r>
            <a:r>
              <a:rPr lang="en-US" sz="700" dirty="0" smtClean="0">
                <a:solidFill>
                  <a:schemeClr val="bg1"/>
                </a:solidFill>
              </a:rPr>
              <a:t>.  Alexander Tiffany Southwest, LLC is an Alexander Tiffany, LLC and Alexander Holdings, LLC affiliate.</a:t>
            </a:r>
            <a:endParaRPr lang="en-US" sz="700" dirty="0">
              <a:solidFill>
                <a:schemeClr val="bg1"/>
              </a:solidFill>
            </a:endParaRPr>
          </a:p>
          <a:p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>
            <a:spLocks/>
          </p:cNvSpPr>
          <p:nvPr/>
        </p:nvSpPr>
        <p:spPr>
          <a:xfrm>
            <a:off x="7059168" y="6565393"/>
            <a:ext cx="1554480" cy="2322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 smtClean="0">
                <a:latin typeface="Californian FB" pitchFamily="18" charset="0"/>
              </a:rPr>
              <a:t>SOUTHWEST PARTNERS</a:t>
            </a:r>
            <a:endParaRPr lang="en-US" sz="900" i="0" dirty="0" smtClean="0"/>
          </a:p>
        </p:txBody>
      </p:sp>
      <p:sp>
        <p:nvSpPr>
          <p:cNvPr id="7" name="Rectangle 6"/>
          <p:cNvSpPr/>
          <p:nvPr/>
        </p:nvSpPr>
        <p:spPr>
          <a:xfrm>
            <a:off x="381000" y="2286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Micro market </a:t>
            </a:r>
          </a:p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% at least 50 unit multi-family homes – 2010 data 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</a:rPr>
            </a:b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381000" y="1370013"/>
          <a:ext cx="8382000" cy="4575175"/>
        </p:xfrm>
        <a:graphic>
          <a:graphicData uri="http://schemas.openxmlformats.org/presentationml/2006/ole">
            <p:oleObj spid="_x0000_s457730" name="Chart" r:id="rId4" imgW="8763001" imgH="6388068" progId="Excel.Chart.8">
              <p:link updateAutomatic="1"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2484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bg1"/>
                </a:solidFill>
              </a:rPr>
              <a:t>©  2010 Coldwell </a:t>
            </a:r>
            <a:r>
              <a:rPr lang="en-US" sz="700" dirty="0">
                <a:solidFill>
                  <a:schemeClr val="bg1"/>
                </a:solidFill>
              </a:rPr>
              <a:t>Banker Real Estate LLC. Coldwell Banker Commercial ® is a registered trademark licensed </a:t>
            </a:r>
            <a:r>
              <a:rPr lang="en-US" sz="700" dirty="0" smtClean="0">
                <a:solidFill>
                  <a:schemeClr val="bg1"/>
                </a:solidFill>
              </a:rPr>
              <a:t>TO </a:t>
            </a:r>
            <a:r>
              <a:rPr lang="en-US" sz="700" dirty="0">
                <a:solidFill>
                  <a:schemeClr val="bg1"/>
                </a:solidFill>
              </a:rPr>
              <a:t>Coldwell Banker Real Estate LLC</a:t>
            </a:r>
            <a:r>
              <a:rPr lang="en-US" sz="700" dirty="0" smtClean="0">
                <a:solidFill>
                  <a:schemeClr val="bg1"/>
                </a:solidFill>
              </a:rPr>
              <a:t>.</a:t>
            </a:r>
            <a:br>
              <a:rPr lang="en-US" sz="700" dirty="0" smtClean="0">
                <a:solidFill>
                  <a:schemeClr val="bg1"/>
                </a:solidFill>
              </a:rPr>
            </a:br>
            <a:r>
              <a:rPr lang="en-US" sz="700" dirty="0" smtClean="0">
                <a:solidFill>
                  <a:schemeClr val="bg1"/>
                </a:solidFill>
              </a:rPr>
              <a:t> </a:t>
            </a:r>
            <a:r>
              <a:rPr lang="en-US" sz="700" dirty="0">
                <a:solidFill>
                  <a:schemeClr val="bg1"/>
                </a:solidFill>
              </a:rPr>
              <a:t>© </a:t>
            </a:r>
            <a:r>
              <a:rPr lang="en-US" sz="700" dirty="0" smtClean="0">
                <a:solidFill>
                  <a:schemeClr val="bg1"/>
                </a:solidFill>
              </a:rPr>
              <a:t>2010 Alexander </a:t>
            </a:r>
            <a:r>
              <a:rPr lang="en-US" sz="700" dirty="0">
                <a:solidFill>
                  <a:schemeClr val="bg1"/>
                </a:solidFill>
              </a:rPr>
              <a:t>Tiffany Southwest, LLC. </a:t>
            </a:r>
            <a:r>
              <a:rPr lang="en-US" sz="700" dirty="0" smtClean="0">
                <a:solidFill>
                  <a:schemeClr val="bg1"/>
                </a:solidFill>
              </a:rPr>
              <a:t>All content is copyrighted. The Coldwell </a:t>
            </a:r>
            <a:r>
              <a:rPr lang="en-US" sz="700" dirty="0">
                <a:solidFill>
                  <a:schemeClr val="bg1"/>
                </a:solidFill>
              </a:rPr>
              <a:t>Banker Commercial Southwest Partners ® is a registered trademark </a:t>
            </a:r>
            <a:r>
              <a:rPr lang="en-US" sz="700" dirty="0" smtClean="0">
                <a:solidFill>
                  <a:schemeClr val="bg1"/>
                </a:solidFill>
              </a:rPr>
              <a:t>licensed</a:t>
            </a:r>
            <a:br>
              <a:rPr lang="en-US" sz="700" dirty="0" smtClean="0">
                <a:solidFill>
                  <a:schemeClr val="bg1"/>
                </a:solidFill>
              </a:rPr>
            </a:br>
            <a:r>
              <a:rPr lang="en-US" sz="700" dirty="0" smtClean="0">
                <a:solidFill>
                  <a:schemeClr val="bg1"/>
                </a:solidFill>
              </a:rPr>
              <a:t>     TO </a:t>
            </a:r>
            <a:r>
              <a:rPr lang="en-US" sz="700" dirty="0">
                <a:solidFill>
                  <a:schemeClr val="bg1"/>
                </a:solidFill>
              </a:rPr>
              <a:t>Alexander Tiffany Southwest</a:t>
            </a:r>
            <a:r>
              <a:rPr lang="en-US" sz="700" dirty="0" smtClean="0">
                <a:solidFill>
                  <a:schemeClr val="bg1"/>
                </a:solidFill>
              </a:rPr>
              <a:t>,, </a:t>
            </a:r>
            <a:r>
              <a:rPr lang="en-US" sz="700" dirty="0">
                <a:solidFill>
                  <a:schemeClr val="bg1"/>
                </a:solidFill>
              </a:rPr>
              <a:t>LLC</a:t>
            </a:r>
            <a:r>
              <a:rPr lang="en-US" sz="700" dirty="0" smtClean="0">
                <a:solidFill>
                  <a:schemeClr val="bg1"/>
                </a:solidFill>
              </a:rPr>
              <a:t>.  Alexander Tiffany Southwest, LLC is an Alexander Tiffany, LLC and Alexander Holdings, LLC affiliate.</a:t>
            </a:r>
            <a:endParaRPr lang="en-US" sz="700" dirty="0">
              <a:solidFill>
                <a:schemeClr val="bg1"/>
              </a:solidFill>
            </a:endParaRPr>
          </a:p>
          <a:p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>
            <a:spLocks/>
          </p:cNvSpPr>
          <p:nvPr/>
        </p:nvSpPr>
        <p:spPr>
          <a:xfrm>
            <a:off x="7059168" y="6565393"/>
            <a:ext cx="1554480" cy="2322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 smtClean="0">
                <a:latin typeface="Californian FB" pitchFamily="18" charset="0"/>
              </a:rPr>
              <a:t>SOUTHWEST PARTNERS</a:t>
            </a:r>
            <a:endParaRPr lang="en-US" sz="900" i="0" dirty="0" smtClean="0"/>
          </a:p>
        </p:txBody>
      </p:sp>
      <p:sp>
        <p:nvSpPr>
          <p:cNvPr id="7" name="Rectangle 6"/>
          <p:cNvSpPr/>
          <p:nvPr/>
        </p:nvSpPr>
        <p:spPr>
          <a:xfrm>
            <a:off x="381000" y="2286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Micro market  % $100K &amp; higher household incomes – </a:t>
            </a:r>
          </a:p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annual % growth 2010 – 2015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</a:rPr>
            </a:b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381000" y="1370013"/>
          <a:ext cx="8382000" cy="4575175"/>
        </p:xfrm>
        <a:graphic>
          <a:graphicData uri="http://schemas.openxmlformats.org/presentationml/2006/ole">
            <p:oleObj spid="_x0000_s430082" name="Chart" r:id="rId4" imgW="8763001" imgH="6388068" progId="Excel.Chart.8">
              <p:link updateAutomatic="1"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2484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bg1"/>
                </a:solidFill>
              </a:rPr>
              <a:t>©  2010 Coldwell </a:t>
            </a:r>
            <a:r>
              <a:rPr lang="en-US" sz="700" dirty="0">
                <a:solidFill>
                  <a:schemeClr val="bg1"/>
                </a:solidFill>
              </a:rPr>
              <a:t>Banker Real Estate LLC. Coldwell Banker Commercial ® is a registered trademark licensed </a:t>
            </a:r>
            <a:r>
              <a:rPr lang="en-US" sz="700" dirty="0" smtClean="0">
                <a:solidFill>
                  <a:schemeClr val="bg1"/>
                </a:solidFill>
              </a:rPr>
              <a:t>TO </a:t>
            </a:r>
            <a:r>
              <a:rPr lang="en-US" sz="700" dirty="0">
                <a:solidFill>
                  <a:schemeClr val="bg1"/>
                </a:solidFill>
              </a:rPr>
              <a:t>Coldwell Banker Real Estate LLC</a:t>
            </a:r>
            <a:r>
              <a:rPr lang="en-US" sz="700" dirty="0" smtClean="0">
                <a:solidFill>
                  <a:schemeClr val="bg1"/>
                </a:solidFill>
              </a:rPr>
              <a:t>.</a:t>
            </a:r>
            <a:br>
              <a:rPr lang="en-US" sz="700" dirty="0" smtClean="0">
                <a:solidFill>
                  <a:schemeClr val="bg1"/>
                </a:solidFill>
              </a:rPr>
            </a:br>
            <a:r>
              <a:rPr lang="en-US" sz="700" dirty="0" smtClean="0">
                <a:solidFill>
                  <a:schemeClr val="bg1"/>
                </a:solidFill>
              </a:rPr>
              <a:t> </a:t>
            </a:r>
            <a:r>
              <a:rPr lang="en-US" sz="700" dirty="0">
                <a:solidFill>
                  <a:schemeClr val="bg1"/>
                </a:solidFill>
              </a:rPr>
              <a:t>© </a:t>
            </a:r>
            <a:r>
              <a:rPr lang="en-US" sz="700" dirty="0" smtClean="0">
                <a:solidFill>
                  <a:schemeClr val="bg1"/>
                </a:solidFill>
              </a:rPr>
              <a:t>2010 Alexander </a:t>
            </a:r>
            <a:r>
              <a:rPr lang="en-US" sz="700" dirty="0">
                <a:solidFill>
                  <a:schemeClr val="bg1"/>
                </a:solidFill>
              </a:rPr>
              <a:t>Tiffany Southwest, LLC. </a:t>
            </a:r>
            <a:r>
              <a:rPr lang="en-US" sz="700" dirty="0" smtClean="0">
                <a:solidFill>
                  <a:schemeClr val="bg1"/>
                </a:solidFill>
              </a:rPr>
              <a:t>All content is copyrighted. The Coldwell </a:t>
            </a:r>
            <a:r>
              <a:rPr lang="en-US" sz="700" dirty="0">
                <a:solidFill>
                  <a:schemeClr val="bg1"/>
                </a:solidFill>
              </a:rPr>
              <a:t>Banker Commercial Southwest Partners ® is a registered trademark </a:t>
            </a:r>
            <a:r>
              <a:rPr lang="en-US" sz="700" dirty="0" smtClean="0">
                <a:solidFill>
                  <a:schemeClr val="bg1"/>
                </a:solidFill>
              </a:rPr>
              <a:t>licensed</a:t>
            </a:r>
            <a:br>
              <a:rPr lang="en-US" sz="700" dirty="0" smtClean="0">
                <a:solidFill>
                  <a:schemeClr val="bg1"/>
                </a:solidFill>
              </a:rPr>
            </a:br>
            <a:r>
              <a:rPr lang="en-US" sz="700" dirty="0" smtClean="0">
                <a:solidFill>
                  <a:schemeClr val="bg1"/>
                </a:solidFill>
              </a:rPr>
              <a:t>     TO </a:t>
            </a:r>
            <a:r>
              <a:rPr lang="en-US" sz="700" dirty="0">
                <a:solidFill>
                  <a:schemeClr val="bg1"/>
                </a:solidFill>
              </a:rPr>
              <a:t>Alexander Tiffany Southwest</a:t>
            </a:r>
            <a:r>
              <a:rPr lang="en-US" sz="700" dirty="0" smtClean="0">
                <a:solidFill>
                  <a:schemeClr val="bg1"/>
                </a:solidFill>
              </a:rPr>
              <a:t>,, </a:t>
            </a:r>
            <a:r>
              <a:rPr lang="en-US" sz="700" dirty="0">
                <a:solidFill>
                  <a:schemeClr val="bg1"/>
                </a:solidFill>
              </a:rPr>
              <a:t>LLC</a:t>
            </a:r>
            <a:r>
              <a:rPr lang="en-US" sz="700" dirty="0" smtClean="0">
                <a:solidFill>
                  <a:schemeClr val="bg1"/>
                </a:solidFill>
              </a:rPr>
              <a:t>.  Alexander Tiffany Southwest, LLC is an Alexander Tiffany, LLC and Alexander Holdings, LLC affiliate.</a:t>
            </a:r>
            <a:endParaRPr lang="en-US" sz="700" dirty="0">
              <a:solidFill>
                <a:schemeClr val="bg1"/>
              </a:solidFill>
            </a:endParaRPr>
          </a:p>
          <a:p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>
            <a:spLocks/>
          </p:cNvSpPr>
          <p:nvPr/>
        </p:nvSpPr>
        <p:spPr>
          <a:xfrm>
            <a:off x="7059168" y="6565393"/>
            <a:ext cx="1554480" cy="2322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 smtClean="0">
                <a:latin typeface="Californian FB" pitchFamily="18" charset="0"/>
              </a:rPr>
              <a:t>SOUTHWEST PARTNERS</a:t>
            </a:r>
            <a:endParaRPr lang="en-US" sz="900" i="0" dirty="0" smtClean="0"/>
          </a:p>
        </p:txBody>
      </p:sp>
      <p:sp>
        <p:nvSpPr>
          <p:cNvPr id="7" name="Rectangle 6"/>
          <p:cNvSpPr/>
          <p:nvPr/>
        </p:nvSpPr>
        <p:spPr>
          <a:xfrm>
            <a:off x="381000" y="2286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Market net worth </a:t>
            </a:r>
          </a:p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median  household net worth – 2010 estimates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</a:rPr>
            </a:b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381000" y="1370013"/>
          <a:ext cx="8382000" cy="4575175"/>
        </p:xfrm>
        <a:graphic>
          <a:graphicData uri="http://schemas.openxmlformats.org/presentationml/2006/ole">
            <p:oleObj spid="_x0000_s433154" name="Chart" r:id="rId4" imgW="8763001" imgH="6388068" progId="Excel.Chart.8">
              <p:link updateAutomatic="1"/>
            </p:oleObj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2484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bg1"/>
                </a:solidFill>
              </a:rPr>
              <a:t>©  2010 Coldwell </a:t>
            </a:r>
            <a:r>
              <a:rPr lang="en-US" sz="700" dirty="0">
                <a:solidFill>
                  <a:schemeClr val="bg1"/>
                </a:solidFill>
              </a:rPr>
              <a:t>Banker Real Estate LLC. Coldwell Banker Commercial ® is a registered trademark licensed </a:t>
            </a:r>
            <a:r>
              <a:rPr lang="en-US" sz="700" dirty="0" smtClean="0">
                <a:solidFill>
                  <a:schemeClr val="bg1"/>
                </a:solidFill>
              </a:rPr>
              <a:t>TO </a:t>
            </a:r>
            <a:r>
              <a:rPr lang="en-US" sz="700" dirty="0">
                <a:solidFill>
                  <a:schemeClr val="bg1"/>
                </a:solidFill>
              </a:rPr>
              <a:t>Coldwell Banker Real Estate LLC</a:t>
            </a:r>
            <a:r>
              <a:rPr lang="en-US" sz="700" dirty="0" smtClean="0">
                <a:solidFill>
                  <a:schemeClr val="bg1"/>
                </a:solidFill>
              </a:rPr>
              <a:t>.</a:t>
            </a:r>
            <a:br>
              <a:rPr lang="en-US" sz="700" dirty="0" smtClean="0">
                <a:solidFill>
                  <a:schemeClr val="bg1"/>
                </a:solidFill>
              </a:rPr>
            </a:br>
            <a:r>
              <a:rPr lang="en-US" sz="700" dirty="0" smtClean="0">
                <a:solidFill>
                  <a:schemeClr val="bg1"/>
                </a:solidFill>
              </a:rPr>
              <a:t> </a:t>
            </a:r>
            <a:r>
              <a:rPr lang="en-US" sz="700" dirty="0">
                <a:solidFill>
                  <a:schemeClr val="bg1"/>
                </a:solidFill>
              </a:rPr>
              <a:t>© </a:t>
            </a:r>
            <a:r>
              <a:rPr lang="en-US" sz="700" dirty="0" smtClean="0">
                <a:solidFill>
                  <a:schemeClr val="bg1"/>
                </a:solidFill>
              </a:rPr>
              <a:t>2010 Alexander </a:t>
            </a:r>
            <a:r>
              <a:rPr lang="en-US" sz="700" dirty="0">
                <a:solidFill>
                  <a:schemeClr val="bg1"/>
                </a:solidFill>
              </a:rPr>
              <a:t>Tiffany Southwest, LLC. </a:t>
            </a:r>
            <a:r>
              <a:rPr lang="en-US" sz="700" dirty="0" smtClean="0">
                <a:solidFill>
                  <a:schemeClr val="bg1"/>
                </a:solidFill>
              </a:rPr>
              <a:t>All content is copyrighted. The Coldwell </a:t>
            </a:r>
            <a:r>
              <a:rPr lang="en-US" sz="700" dirty="0">
                <a:solidFill>
                  <a:schemeClr val="bg1"/>
                </a:solidFill>
              </a:rPr>
              <a:t>Banker Commercial Southwest Partners ® is a registered trademark </a:t>
            </a:r>
            <a:r>
              <a:rPr lang="en-US" sz="700" dirty="0" smtClean="0">
                <a:solidFill>
                  <a:schemeClr val="bg1"/>
                </a:solidFill>
              </a:rPr>
              <a:t>licensed</a:t>
            </a:r>
            <a:br>
              <a:rPr lang="en-US" sz="700" dirty="0" smtClean="0">
                <a:solidFill>
                  <a:schemeClr val="bg1"/>
                </a:solidFill>
              </a:rPr>
            </a:br>
            <a:r>
              <a:rPr lang="en-US" sz="700" dirty="0" smtClean="0">
                <a:solidFill>
                  <a:schemeClr val="bg1"/>
                </a:solidFill>
              </a:rPr>
              <a:t>     TO </a:t>
            </a:r>
            <a:r>
              <a:rPr lang="en-US" sz="700" dirty="0">
                <a:solidFill>
                  <a:schemeClr val="bg1"/>
                </a:solidFill>
              </a:rPr>
              <a:t>Alexander Tiffany Southwest</a:t>
            </a:r>
            <a:r>
              <a:rPr lang="en-US" sz="700" dirty="0" smtClean="0">
                <a:solidFill>
                  <a:schemeClr val="bg1"/>
                </a:solidFill>
              </a:rPr>
              <a:t>,, </a:t>
            </a:r>
            <a:r>
              <a:rPr lang="en-US" sz="700" dirty="0">
                <a:solidFill>
                  <a:schemeClr val="bg1"/>
                </a:solidFill>
              </a:rPr>
              <a:t>LLC</a:t>
            </a:r>
            <a:r>
              <a:rPr lang="en-US" sz="700" dirty="0" smtClean="0">
                <a:solidFill>
                  <a:schemeClr val="bg1"/>
                </a:solidFill>
              </a:rPr>
              <a:t>.  Alexander Tiffany Southwest, LLC is an Alexander Tiffany, LLC and Alexander Holdings, LLC affiliate.</a:t>
            </a:r>
            <a:endParaRPr lang="en-US" sz="700" dirty="0">
              <a:solidFill>
                <a:schemeClr val="bg1"/>
              </a:solidFill>
            </a:endParaRPr>
          </a:p>
          <a:p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>
            <a:spLocks/>
          </p:cNvSpPr>
          <p:nvPr/>
        </p:nvSpPr>
        <p:spPr>
          <a:xfrm>
            <a:off x="7059168" y="6565393"/>
            <a:ext cx="1554480" cy="2322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 smtClean="0">
                <a:latin typeface="Californian FB" pitchFamily="18" charset="0"/>
              </a:rPr>
              <a:t>SOUTHWEST PARTNERS</a:t>
            </a:r>
            <a:endParaRPr lang="en-US" sz="900" i="0" dirty="0" smtClean="0"/>
          </a:p>
        </p:txBody>
      </p:sp>
      <p:sp>
        <p:nvSpPr>
          <p:cNvPr id="7" name="Rectangle 6"/>
          <p:cNvSpPr/>
          <p:nvPr/>
        </p:nvSpPr>
        <p:spPr>
          <a:xfrm>
            <a:off x="381000" y="2286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Micro market  % $250K &amp; higher household incomes – </a:t>
            </a:r>
          </a:p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annual % growth 2010 – 2015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</a:rPr>
            </a:b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381000" y="1370013"/>
          <a:ext cx="8382000" cy="4575175"/>
        </p:xfrm>
        <a:graphic>
          <a:graphicData uri="http://schemas.openxmlformats.org/presentationml/2006/ole">
            <p:oleObj spid="_x0000_s432130" name="Chart" r:id="rId4" imgW="8763001" imgH="6388068" progId="Excel.Chart.8">
              <p:link updateAutomatic="1"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2484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bg1"/>
                </a:solidFill>
              </a:rPr>
              <a:t>©  2010 Coldwell </a:t>
            </a:r>
            <a:r>
              <a:rPr lang="en-US" sz="700" dirty="0">
                <a:solidFill>
                  <a:schemeClr val="bg1"/>
                </a:solidFill>
              </a:rPr>
              <a:t>Banker Real Estate LLC. Coldwell Banker Commercial ® is a registered trademark licensed </a:t>
            </a:r>
            <a:r>
              <a:rPr lang="en-US" sz="700" dirty="0" smtClean="0">
                <a:solidFill>
                  <a:schemeClr val="bg1"/>
                </a:solidFill>
              </a:rPr>
              <a:t>TO </a:t>
            </a:r>
            <a:r>
              <a:rPr lang="en-US" sz="700" dirty="0">
                <a:solidFill>
                  <a:schemeClr val="bg1"/>
                </a:solidFill>
              </a:rPr>
              <a:t>Coldwell Banker Real Estate LLC</a:t>
            </a:r>
            <a:r>
              <a:rPr lang="en-US" sz="700" dirty="0" smtClean="0">
                <a:solidFill>
                  <a:schemeClr val="bg1"/>
                </a:solidFill>
              </a:rPr>
              <a:t>.</a:t>
            </a:r>
            <a:br>
              <a:rPr lang="en-US" sz="700" dirty="0" smtClean="0">
                <a:solidFill>
                  <a:schemeClr val="bg1"/>
                </a:solidFill>
              </a:rPr>
            </a:br>
            <a:r>
              <a:rPr lang="en-US" sz="700" dirty="0" smtClean="0">
                <a:solidFill>
                  <a:schemeClr val="bg1"/>
                </a:solidFill>
              </a:rPr>
              <a:t> </a:t>
            </a:r>
            <a:r>
              <a:rPr lang="en-US" sz="700" dirty="0">
                <a:solidFill>
                  <a:schemeClr val="bg1"/>
                </a:solidFill>
              </a:rPr>
              <a:t>© </a:t>
            </a:r>
            <a:r>
              <a:rPr lang="en-US" sz="700" dirty="0" smtClean="0">
                <a:solidFill>
                  <a:schemeClr val="bg1"/>
                </a:solidFill>
              </a:rPr>
              <a:t>2010 Alexander </a:t>
            </a:r>
            <a:r>
              <a:rPr lang="en-US" sz="700" dirty="0">
                <a:solidFill>
                  <a:schemeClr val="bg1"/>
                </a:solidFill>
              </a:rPr>
              <a:t>Tiffany Southwest, LLC. </a:t>
            </a:r>
            <a:r>
              <a:rPr lang="en-US" sz="700" dirty="0" smtClean="0">
                <a:solidFill>
                  <a:schemeClr val="bg1"/>
                </a:solidFill>
              </a:rPr>
              <a:t>All content is copyrighted. The Coldwell </a:t>
            </a:r>
            <a:r>
              <a:rPr lang="en-US" sz="700" dirty="0">
                <a:solidFill>
                  <a:schemeClr val="bg1"/>
                </a:solidFill>
              </a:rPr>
              <a:t>Banker Commercial Southwest Partners ® is a registered trademark </a:t>
            </a:r>
            <a:r>
              <a:rPr lang="en-US" sz="700" dirty="0" smtClean="0">
                <a:solidFill>
                  <a:schemeClr val="bg1"/>
                </a:solidFill>
              </a:rPr>
              <a:t>licensed</a:t>
            </a:r>
            <a:br>
              <a:rPr lang="en-US" sz="700" dirty="0" smtClean="0">
                <a:solidFill>
                  <a:schemeClr val="bg1"/>
                </a:solidFill>
              </a:rPr>
            </a:br>
            <a:r>
              <a:rPr lang="en-US" sz="700" dirty="0" smtClean="0">
                <a:solidFill>
                  <a:schemeClr val="bg1"/>
                </a:solidFill>
              </a:rPr>
              <a:t>     TO </a:t>
            </a:r>
            <a:r>
              <a:rPr lang="en-US" sz="700" dirty="0">
                <a:solidFill>
                  <a:schemeClr val="bg1"/>
                </a:solidFill>
              </a:rPr>
              <a:t>Alexander Tiffany Southwest</a:t>
            </a:r>
            <a:r>
              <a:rPr lang="en-US" sz="700" dirty="0" smtClean="0">
                <a:solidFill>
                  <a:schemeClr val="bg1"/>
                </a:solidFill>
              </a:rPr>
              <a:t>,, </a:t>
            </a:r>
            <a:r>
              <a:rPr lang="en-US" sz="700" dirty="0">
                <a:solidFill>
                  <a:schemeClr val="bg1"/>
                </a:solidFill>
              </a:rPr>
              <a:t>LLC</a:t>
            </a:r>
            <a:r>
              <a:rPr lang="en-US" sz="700" dirty="0" smtClean="0">
                <a:solidFill>
                  <a:schemeClr val="bg1"/>
                </a:solidFill>
              </a:rPr>
              <a:t>.  Alexander Tiffany Southwest, LLC is an Alexander Tiffany, LLC and Alexander Holdings, LLC affiliate.</a:t>
            </a:r>
            <a:endParaRPr lang="en-US" sz="700" dirty="0">
              <a:solidFill>
                <a:schemeClr val="bg1"/>
              </a:solidFill>
            </a:endParaRPr>
          </a:p>
          <a:p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>
            <a:spLocks/>
          </p:cNvSpPr>
          <p:nvPr/>
        </p:nvSpPr>
        <p:spPr>
          <a:xfrm>
            <a:off x="7059168" y="6565393"/>
            <a:ext cx="1554480" cy="2322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 smtClean="0">
                <a:latin typeface="Californian FB" pitchFamily="18" charset="0"/>
              </a:rPr>
              <a:t>SOUTHWEST PARTNERS</a:t>
            </a:r>
            <a:endParaRPr lang="en-US" sz="900" i="0" dirty="0" smtClean="0"/>
          </a:p>
        </p:txBody>
      </p:sp>
      <p:sp>
        <p:nvSpPr>
          <p:cNvPr id="7" name="Rectangle 6"/>
          <p:cNvSpPr/>
          <p:nvPr/>
        </p:nvSpPr>
        <p:spPr>
          <a:xfrm>
            <a:off x="381000" y="2286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Income</a:t>
            </a:r>
          </a:p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% $100K &amp; higher household incomes – 2010 &amp; 2015 estimates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</a:rPr>
            </a:b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381000" y="1370013"/>
          <a:ext cx="8382000" cy="4575175"/>
        </p:xfrm>
        <a:graphic>
          <a:graphicData uri="http://schemas.openxmlformats.org/presentationml/2006/ole">
            <p:oleObj spid="_x0000_s312322" name="Chart" r:id="rId4" imgW="8763001" imgH="6388068" progId="Excel.Chart.8">
              <p:link updateAutomatic="1"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2484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bg1"/>
                </a:solidFill>
              </a:rPr>
              <a:t>©  2010 Coldwell </a:t>
            </a:r>
            <a:r>
              <a:rPr lang="en-US" sz="700" dirty="0">
                <a:solidFill>
                  <a:schemeClr val="bg1"/>
                </a:solidFill>
              </a:rPr>
              <a:t>Banker Real Estate LLC. Coldwell Banker Commercial ® is a registered trademark licensed </a:t>
            </a:r>
            <a:r>
              <a:rPr lang="en-US" sz="700" dirty="0" smtClean="0">
                <a:solidFill>
                  <a:schemeClr val="bg1"/>
                </a:solidFill>
              </a:rPr>
              <a:t>TO </a:t>
            </a:r>
            <a:r>
              <a:rPr lang="en-US" sz="700" dirty="0">
                <a:solidFill>
                  <a:schemeClr val="bg1"/>
                </a:solidFill>
              </a:rPr>
              <a:t>Coldwell Banker Real Estate LLC</a:t>
            </a:r>
            <a:r>
              <a:rPr lang="en-US" sz="700" dirty="0" smtClean="0">
                <a:solidFill>
                  <a:schemeClr val="bg1"/>
                </a:solidFill>
              </a:rPr>
              <a:t>.</a:t>
            </a:r>
            <a:br>
              <a:rPr lang="en-US" sz="700" dirty="0" smtClean="0">
                <a:solidFill>
                  <a:schemeClr val="bg1"/>
                </a:solidFill>
              </a:rPr>
            </a:br>
            <a:r>
              <a:rPr lang="en-US" sz="700" dirty="0" smtClean="0">
                <a:solidFill>
                  <a:schemeClr val="bg1"/>
                </a:solidFill>
              </a:rPr>
              <a:t> </a:t>
            </a:r>
            <a:r>
              <a:rPr lang="en-US" sz="700" dirty="0">
                <a:solidFill>
                  <a:schemeClr val="bg1"/>
                </a:solidFill>
              </a:rPr>
              <a:t>© </a:t>
            </a:r>
            <a:r>
              <a:rPr lang="en-US" sz="700" dirty="0" smtClean="0">
                <a:solidFill>
                  <a:schemeClr val="bg1"/>
                </a:solidFill>
              </a:rPr>
              <a:t>2010 Alexander </a:t>
            </a:r>
            <a:r>
              <a:rPr lang="en-US" sz="700" dirty="0">
                <a:solidFill>
                  <a:schemeClr val="bg1"/>
                </a:solidFill>
              </a:rPr>
              <a:t>Tiffany Southwest, LLC. </a:t>
            </a:r>
            <a:r>
              <a:rPr lang="en-US" sz="700" dirty="0" smtClean="0">
                <a:solidFill>
                  <a:schemeClr val="bg1"/>
                </a:solidFill>
              </a:rPr>
              <a:t>All content is copyrighted. The Coldwell </a:t>
            </a:r>
            <a:r>
              <a:rPr lang="en-US" sz="700" dirty="0">
                <a:solidFill>
                  <a:schemeClr val="bg1"/>
                </a:solidFill>
              </a:rPr>
              <a:t>Banker Commercial Southwest Partners ® is a registered trademark </a:t>
            </a:r>
            <a:r>
              <a:rPr lang="en-US" sz="700" dirty="0" smtClean="0">
                <a:solidFill>
                  <a:schemeClr val="bg1"/>
                </a:solidFill>
              </a:rPr>
              <a:t>licensed</a:t>
            </a:r>
            <a:br>
              <a:rPr lang="en-US" sz="700" dirty="0" smtClean="0">
                <a:solidFill>
                  <a:schemeClr val="bg1"/>
                </a:solidFill>
              </a:rPr>
            </a:br>
            <a:r>
              <a:rPr lang="en-US" sz="700" dirty="0" smtClean="0">
                <a:solidFill>
                  <a:schemeClr val="bg1"/>
                </a:solidFill>
              </a:rPr>
              <a:t>     TO </a:t>
            </a:r>
            <a:r>
              <a:rPr lang="en-US" sz="700" dirty="0">
                <a:solidFill>
                  <a:schemeClr val="bg1"/>
                </a:solidFill>
              </a:rPr>
              <a:t>Alexander Tiffany Southwest</a:t>
            </a:r>
            <a:r>
              <a:rPr lang="en-US" sz="700" dirty="0" smtClean="0">
                <a:solidFill>
                  <a:schemeClr val="bg1"/>
                </a:solidFill>
              </a:rPr>
              <a:t>,, </a:t>
            </a:r>
            <a:r>
              <a:rPr lang="en-US" sz="700" dirty="0">
                <a:solidFill>
                  <a:schemeClr val="bg1"/>
                </a:solidFill>
              </a:rPr>
              <a:t>LLC</a:t>
            </a:r>
            <a:r>
              <a:rPr lang="en-US" sz="700" dirty="0" smtClean="0">
                <a:solidFill>
                  <a:schemeClr val="bg1"/>
                </a:solidFill>
              </a:rPr>
              <a:t>.  Alexander Tiffany Southwest, LLC is an Alexander Tiffany, LLC and Alexander Holdings, LLC affiliate.</a:t>
            </a:r>
            <a:endParaRPr lang="en-US" sz="700" dirty="0">
              <a:solidFill>
                <a:schemeClr val="bg1"/>
              </a:solidFill>
            </a:endParaRPr>
          </a:p>
          <a:p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>
            <a:spLocks/>
          </p:cNvSpPr>
          <p:nvPr/>
        </p:nvSpPr>
        <p:spPr>
          <a:xfrm>
            <a:off x="7059168" y="6565393"/>
            <a:ext cx="1554480" cy="2322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 smtClean="0">
                <a:latin typeface="Californian FB" pitchFamily="18" charset="0"/>
              </a:rPr>
              <a:t>SOUTHWEST PARTNERS</a:t>
            </a:r>
            <a:endParaRPr lang="en-US" sz="900" i="0" dirty="0" smtClean="0"/>
          </a:p>
        </p:txBody>
      </p:sp>
      <p:sp>
        <p:nvSpPr>
          <p:cNvPr id="7" name="Rectangle 6"/>
          <p:cNvSpPr/>
          <p:nvPr/>
        </p:nvSpPr>
        <p:spPr>
          <a:xfrm>
            <a:off x="381000" y="228600"/>
            <a:ext cx="8305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Mortgage analysis 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avg. annual mortgage / avg. home value – 2010 estimates 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</a:rPr>
            </a:b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381000" y="1370013"/>
          <a:ext cx="8458200" cy="4575175"/>
        </p:xfrm>
        <a:graphic>
          <a:graphicData uri="http://schemas.openxmlformats.org/presentationml/2006/ole">
            <p:oleObj spid="_x0000_s442370" name="Chart" r:id="rId4" imgW="8763001" imgH="6388068" progId="Excel.Chart.8">
              <p:link updateAutomatic="1"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2484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bg1"/>
                </a:solidFill>
              </a:rPr>
              <a:t>©  2010 Coldwell </a:t>
            </a:r>
            <a:r>
              <a:rPr lang="en-US" sz="700" dirty="0">
                <a:solidFill>
                  <a:schemeClr val="bg1"/>
                </a:solidFill>
              </a:rPr>
              <a:t>Banker Real Estate LLC. Coldwell Banker Commercial ® is a registered trademark licensed </a:t>
            </a:r>
            <a:r>
              <a:rPr lang="en-US" sz="700" dirty="0" smtClean="0">
                <a:solidFill>
                  <a:schemeClr val="bg1"/>
                </a:solidFill>
              </a:rPr>
              <a:t>TO </a:t>
            </a:r>
            <a:r>
              <a:rPr lang="en-US" sz="700" dirty="0">
                <a:solidFill>
                  <a:schemeClr val="bg1"/>
                </a:solidFill>
              </a:rPr>
              <a:t>Coldwell Banker Real Estate LLC</a:t>
            </a:r>
            <a:r>
              <a:rPr lang="en-US" sz="700" dirty="0" smtClean="0">
                <a:solidFill>
                  <a:schemeClr val="bg1"/>
                </a:solidFill>
              </a:rPr>
              <a:t>.</a:t>
            </a:r>
            <a:br>
              <a:rPr lang="en-US" sz="700" dirty="0" smtClean="0">
                <a:solidFill>
                  <a:schemeClr val="bg1"/>
                </a:solidFill>
              </a:rPr>
            </a:br>
            <a:r>
              <a:rPr lang="en-US" sz="700" dirty="0" smtClean="0">
                <a:solidFill>
                  <a:schemeClr val="bg1"/>
                </a:solidFill>
              </a:rPr>
              <a:t> </a:t>
            </a:r>
            <a:r>
              <a:rPr lang="en-US" sz="700" dirty="0">
                <a:solidFill>
                  <a:schemeClr val="bg1"/>
                </a:solidFill>
              </a:rPr>
              <a:t>© </a:t>
            </a:r>
            <a:r>
              <a:rPr lang="en-US" sz="700" dirty="0" smtClean="0">
                <a:solidFill>
                  <a:schemeClr val="bg1"/>
                </a:solidFill>
              </a:rPr>
              <a:t>2010 Alexander </a:t>
            </a:r>
            <a:r>
              <a:rPr lang="en-US" sz="700" dirty="0">
                <a:solidFill>
                  <a:schemeClr val="bg1"/>
                </a:solidFill>
              </a:rPr>
              <a:t>Tiffany Southwest, LLC. </a:t>
            </a:r>
            <a:r>
              <a:rPr lang="en-US" sz="700" dirty="0" smtClean="0">
                <a:solidFill>
                  <a:schemeClr val="bg1"/>
                </a:solidFill>
              </a:rPr>
              <a:t>All content is copyrighted. The Coldwell </a:t>
            </a:r>
            <a:r>
              <a:rPr lang="en-US" sz="700" dirty="0">
                <a:solidFill>
                  <a:schemeClr val="bg1"/>
                </a:solidFill>
              </a:rPr>
              <a:t>Banker Commercial Southwest Partners ® is a registered trademark </a:t>
            </a:r>
            <a:r>
              <a:rPr lang="en-US" sz="700" dirty="0" smtClean="0">
                <a:solidFill>
                  <a:schemeClr val="bg1"/>
                </a:solidFill>
              </a:rPr>
              <a:t>licensed</a:t>
            </a:r>
            <a:br>
              <a:rPr lang="en-US" sz="700" dirty="0" smtClean="0">
                <a:solidFill>
                  <a:schemeClr val="bg1"/>
                </a:solidFill>
              </a:rPr>
            </a:br>
            <a:r>
              <a:rPr lang="en-US" sz="700" dirty="0" smtClean="0">
                <a:solidFill>
                  <a:schemeClr val="bg1"/>
                </a:solidFill>
              </a:rPr>
              <a:t>     TO </a:t>
            </a:r>
            <a:r>
              <a:rPr lang="en-US" sz="700" dirty="0">
                <a:solidFill>
                  <a:schemeClr val="bg1"/>
                </a:solidFill>
              </a:rPr>
              <a:t>Alexander Tiffany Southwest</a:t>
            </a:r>
            <a:r>
              <a:rPr lang="en-US" sz="700" dirty="0" smtClean="0">
                <a:solidFill>
                  <a:schemeClr val="bg1"/>
                </a:solidFill>
              </a:rPr>
              <a:t>,, </a:t>
            </a:r>
            <a:r>
              <a:rPr lang="en-US" sz="700" dirty="0">
                <a:solidFill>
                  <a:schemeClr val="bg1"/>
                </a:solidFill>
              </a:rPr>
              <a:t>LLC</a:t>
            </a:r>
            <a:r>
              <a:rPr lang="en-US" sz="700" dirty="0" smtClean="0">
                <a:solidFill>
                  <a:schemeClr val="bg1"/>
                </a:solidFill>
              </a:rPr>
              <a:t>.  Alexander Tiffany Southwest, LLC is an Alexander Tiffany, LLC and Alexander Holdings, LLC affiliate.</a:t>
            </a:r>
            <a:endParaRPr lang="en-US" sz="700" dirty="0">
              <a:solidFill>
                <a:schemeClr val="bg1"/>
              </a:solidFill>
            </a:endParaRPr>
          </a:p>
          <a:p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>
            <a:spLocks/>
          </p:cNvSpPr>
          <p:nvPr/>
        </p:nvSpPr>
        <p:spPr>
          <a:xfrm>
            <a:off x="7059168" y="6565393"/>
            <a:ext cx="1554480" cy="2322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 smtClean="0">
                <a:latin typeface="Californian FB" pitchFamily="18" charset="0"/>
              </a:rPr>
              <a:t>SOUTHWEST PARTNERS</a:t>
            </a:r>
            <a:endParaRPr lang="en-US" sz="900" i="0" dirty="0" smtClean="0"/>
          </a:p>
        </p:txBody>
      </p:sp>
      <p:sp>
        <p:nvSpPr>
          <p:cNvPr id="7" name="Rectangle 6"/>
          <p:cNvSpPr/>
          <p:nvPr/>
        </p:nvSpPr>
        <p:spPr>
          <a:xfrm>
            <a:off x="381000" y="2286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Mortgages </a:t>
            </a:r>
          </a:p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monthly mortgage $1,500 to $1,999 – 2010 estimates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</a:rPr>
            </a:b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381000" y="1446213"/>
          <a:ext cx="8458200" cy="4498975"/>
        </p:xfrm>
        <a:graphic>
          <a:graphicData uri="http://schemas.openxmlformats.org/presentationml/2006/ole">
            <p:oleObj spid="_x0000_s295938" name="Chart" r:id="rId4" imgW="8763001" imgH="6388068" progId="Excel.Chart.8">
              <p:link updateAutomatic="1"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2484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bg1"/>
                </a:solidFill>
              </a:rPr>
              <a:t>©  2010 Coldwell </a:t>
            </a:r>
            <a:r>
              <a:rPr lang="en-US" sz="700" dirty="0">
                <a:solidFill>
                  <a:schemeClr val="bg1"/>
                </a:solidFill>
              </a:rPr>
              <a:t>Banker Real Estate LLC. Coldwell Banker Commercial ® is a registered trademark licensed </a:t>
            </a:r>
            <a:r>
              <a:rPr lang="en-US" sz="700" dirty="0" smtClean="0">
                <a:solidFill>
                  <a:schemeClr val="bg1"/>
                </a:solidFill>
              </a:rPr>
              <a:t>TO </a:t>
            </a:r>
            <a:r>
              <a:rPr lang="en-US" sz="700" dirty="0">
                <a:solidFill>
                  <a:schemeClr val="bg1"/>
                </a:solidFill>
              </a:rPr>
              <a:t>Coldwell Banker Real Estate LLC</a:t>
            </a:r>
            <a:r>
              <a:rPr lang="en-US" sz="700" dirty="0" smtClean="0">
                <a:solidFill>
                  <a:schemeClr val="bg1"/>
                </a:solidFill>
              </a:rPr>
              <a:t>.</a:t>
            </a:r>
            <a:br>
              <a:rPr lang="en-US" sz="700" dirty="0" smtClean="0">
                <a:solidFill>
                  <a:schemeClr val="bg1"/>
                </a:solidFill>
              </a:rPr>
            </a:br>
            <a:r>
              <a:rPr lang="en-US" sz="700" dirty="0" smtClean="0">
                <a:solidFill>
                  <a:schemeClr val="bg1"/>
                </a:solidFill>
              </a:rPr>
              <a:t> </a:t>
            </a:r>
            <a:r>
              <a:rPr lang="en-US" sz="700" dirty="0">
                <a:solidFill>
                  <a:schemeClr val="bg1"/>
                </a:solidFill>
              </a:rPr>
              <a:t>© </a:t>
            </a:r>
            <a:r>
              <a:rPr lang="en-US" sz="700" dirty="0" smtClean="0">
                <a:solidFill>
                  <a:schemeClr val="bg1"/>
                </a:solidFill>
              </a:rPr>
              <a:t>2010 Alexander </a:t>
            </a:r>
            <a:r>
              <a:rPr lang="en-US" sz="700" dirty="0">
                <a:solidFill>
                  <a:schemeClr val="bg1"/>
                </a:solidFill>
              </a:rPr>
              <a:t>Tiffany Southwest, LLC. </a:t>
            </a:r>
            <a:r>
              <a:rPr lang="en-US" sz="700" dirty="0" smtClean="0">
                <a:solidFill>
                  <a:schemeClr val="bg1"/>
                </a:solidFill>
              </a:rPr>
              <a:t>All content is copyrighted. The Coldwell </a:t>
            </a:r>
            <a:r>
              <a:rPr lang="en-US" sz="700" dirty="0">
                <a:solidFill>
                  <a:schemeClr val="bg1"/>
                </a:solidFill>
              </a:rPr>
              <a:t>Banker Commercial Southwest Partners ® is a registered trademark </a:t>
            </a:r>
            <a:r>
              <a:rPr lang="en-US" sz="700" dirty="0" smtClean="0">
                <a:solidFill>
                  <a:schemeClr val="bg1"/>
                </a:solidFill>
              </a:rPr>
              <a:t>licensed</a:t>
            </a:r>
            <a:br>
              <a:rPr lang="en-US" sz="700" dirty="0" smtClean="0">
                <a:solidFill>
                  <a:schemeClr val="bg1"/>
                </a:solidFill>
              </a:rPr>
            </a:br>
            <a:r>
              <a:rPr lang="en-US" sz="700" dirty="0" smtClean="0">
                <a:solidFill>
                  <a:schemeClr val="bg1"/>
                </a:solidFill>
              </a:rPr>
              <a:t>     TO </a:t>
            </a:r>
            <a:r>
              <a:rPr lang="en-US" sz="700" dirty="0">
                <a:solidFill>
                  <a:schemeClr val="bg1"/>
                </a:solidFill>
              </a:rPr>
              <a:t>Alexander Tiffany Southwest</a:t>
            </a:r>
            <a:r>
              <a:rPr lang="en-US" sz="700" dirty="0" smtClean="0">
                <a:solidFill>
                  <a:schemeClr val="bg1"/>
                </a:solidFill>
              </a:rPr>
              <a:t>,, </a:t>
            </a:r>
            <a:r>
              <a:rPr lang="en-US" sz="700" dirty="0">
                <a:solidFill>
                  <a:schemeClr val="bg1"/>
                </a:solidFill>
              </a:rPr>
              <a:t>LLC</a:t>
            </a:r>
            <a:r>
              <a:rPr lang="en-US" sz="700" dirty="0" smtClean="0">
                <a:solidFill>
                  <a:schemeClr val="bg1"/>
                </a:solidFill>
              </a:rPr>
              <a:t>.  Alexander Tiffany Southwest, LLC is an Alexander Tiffany, LLC and Alexander Holdings, LLC affiliate.</a:t>
            </a:r>
            <a:endParaRPr lang="en-US" sz="700" dirty="0">
              <a:solidFill>
                <a:schemeClr val="bg1"/>
              </a:solidFill>
            </a:endParaRPr>
          </a:p>
          <a:p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>
            <a:spLocks/>
          </p:cNvSpPr>
          <p:nvPr/>
        </p:nvSpPr>
        <p:spPr>
          <a:xfrm>
            <a:off x="7059168" y="6565393"/>
            <a:ext cx="1554480" cy="2322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 smtClean="0">
                <a:latin typeface="Californian FB" pitchFamily="18" charset="0"/>
              </a:rPr>
              <a:t>SOUTHWEST PARTNERS</a:t>
            </a:r>
            <a:endParaRPr lang="en-US" sz="900" i="0" dirty="0" smtClean="0"/>
          </a:p>
        </p:txBody>
      </p:sp>
      <p:sp>
        <p:nvSpPr>
          <p:cNvPr id="7" name="Rectangle 6"/>
          <p:cNvSpPr/>
          <p:nvPr/>
        </p:nvSpPr>
        <p:spPr>
          <a:xfrm>
            <a:off x="381000" y="2286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Mortgage analysis </a:t>
            </a:r>
          </a:p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monthly mortgage $2,000 to $2,499 – 2010 estimates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</a:rPr>
            </a:b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67586" name="Object 2"/>
          <p:cNvGraphicFramePr>
            <a:graphicFrameLocks noChangeAspect="1"/>
          </p:cNvGraphicFramePr>
          <p:nvPr/>
        </p:nvGraphicFramePr>
        <p:xfrm>
          <a:off x="381000" y="1370013"/>
          <a:ext cx="8458200" cy="4651375"/>
        </p:xfrm>
        <a:graphic>
          <a:graphicData uri="http://schemas.openxmlformats.org/presentationml/2006/ole">
            <p:oleObj spid="_x0000_s445442" name="Chart" r:id="rId4" imgW="8763001" imgH="6388068" progId="Excel.Chart.8">
              <p:link updateAutomatic="1"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2484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bg1"/>
                </a:solidFill>
              </a:rPr>
              <a:t>©  2010 Coldwell </a:t>
            </a:r>
            <a:r>
              <a:rPr lang="en-US" sz="700" dirty="0">
                <a:solidFill>
                  <a:schemeClr val="bg1"/>
                </a:solidFill>
              </a:rPr>
              <a:t>Banker Real Estate LLC. Coldwell Banker Commercial ® is a registered trademark licensed </a:t>
            </a:r>
            <a:r>
              <a:rPr lang="en-US" sz="700" dirty="0" smtClean="0">
                <a:solidFill>
                  <a:schemeClr val="bg1"/>
                </a:solidFill>
              </a:rPr>
              <a:t>TO </a:t>
            </a:r>
            <a:r>
              <a:rPr lang="en-US" sz="700" dirty="0">
                <a:solidFill>
                  <a:schemeClr val="bg1"/>
                </a:solidFill>
              </a:rPr>
              <a:t>Coldwell Banker Real Estate LLC</a:t>
            </a:r>
            <a:r>
              <a:rPr lang="en-US" sz="700" dirty="0" smtClean="0">
                <a:solidFill>
                  <a:schemeClr val="bg1"/>
                </a:solidFill>
              </a:rPr>
              <a:t>.</a:t>
            </a:r>
            <a:br>
              <a:rPr lang="en-US" sz="700" dirty="0" smtClean="0">
                <a:solidFill>
                  <a:schemeClr val="bg1"/>
                </a:solidFill>
              </a:rPr>
            </a:br>
            <a:r>
              <a:rPr lang="en-US" sz="700" dirty="0" smtClean="0">
                <a:solidFill>
                  <a:schemeClr val="bg1"/>
                </a:solidFill>
              </a:rPr>
              <a:t> </a:t>
            </a:r>
            <a:r>
              <a:rPr lang="en-US" sz="700" dirty="0">
                <a:solidFill>
                  <a:schemeClr val="bg1"/>
                </a:solidFill>
              </a:rPr>
              <a:t>© </a:t>
            </a:r>
            <a:r>
              <a:rPr lang="en-US" sz="700" dirty="0" smtClean="0">
                <a:solidFill>
                  <a:schemeClr val="bg1"/>
                </a:solidFill>
              </a:rPr>
              <a:t>2010 Alexander </a:t>
            </a:r>
            <a:r>
              <a:rPr lang="en-US" sz="700" dirty="0">
                <a:solidFill>
                  <a:schemeClr val="bg1"/>
                </a:solidFill>
              </a:rPr>
              <a:t>Tiffany Southwest, LLC. </a:t>
            </a:r>
            <a:r>
              <a:rPr lang="en-US" sz="700" dirty="0" smtClean="0">
                <a:solidFill>
                  <a:schemeClr val="bg1"/>
                </a:solidFill>
              </a:rPr>
              <a:t>All content is copyrighted. The Coldwell </a:t>
            </a:r>
            <a:r>
              <a:rPr lang="en-US" sz="700" dirty="0">
                <a:solidFill>
                  <a:schemeClr val="bg1"/>
                </a:solidFill>
              </a:rPr>
              <a:t>Banker Commercial Southwest Partners ® is a registered trademark </a:t>
            </a:r>
            <a:r>
              <a:rPr lang="en-US" sz="700" dirty="0" smtClean="0">
                <a:solidFill>
                  <a:schemeClr val="bg1"/>
                </a:solidFill>
              </a:rPr>
              <a:t>licensed</a:t>
            </a:r>
            <a:br>
              <a:rPr lang="en-US" sz="700" dirty="0" smtClean="0">
                <a:solidFill>
                  <a:schemeClr val="bg1"/>
                </a:solidFill>
              </a:rPr>
            </a:br>
            <a:r>
              <a:rPr lang="en-US" sz="700" dirty="0" smtClean="0">
                <a:solidFill>
                  <a:schemeClr val="bg1"/>
                </a:solidFill>
              </a:rPr>
              <a:t>     TO </a:t>
            </a:r>
            <a:r>
              <a:rPr lang="en-US" sz="700" dirty="0">
                <a:solidFill>
                  <a:schemeClr val="bg1"/>
                </a:solidFill>
              </a:rPr>
              <a:t>Alexander Tiffany Southwest</a:t>
            </a:r>
            <a:r>
              <a:rPr lang="en-US" sz="700" dirty="0" smtClean="0">
                <a:solidFill>
                  <a:schemeClr val="bg1"/>
                </a:solidFill>
              </a:rPr>
              <a:t>,, </a:t>
            </a:r>
            <a:r>
              <a:rPr lang="en-US" sz="700" dirty="0">
                <a:solidFill>
                  <a:schemeClr val="bg1"/>
                </a:solidFill>
              </a:rPr>
              <a:t>LLC</a:t>
            </a:r>
            <a:r>
              <a:rPr lang="en-US" sz="700" dirty="0" smtClean="0">
                <a:solidFill>
                  <a:schemeClr val="bg1"/>
                </a:solidFill>
              </a:rPr>
              <a:t>.  Alexander Tiffany Southwest, LLC is an Alexander Tiffany, LLC and Alexander Holdings, LLC affiliate.</a:t>
            </a:r>
            <a:endParaRPr lang="en-US" sz="700" dirty="0">
              <a:solidFill>
                <a:schemeClr val="bg1"/>
              </a:solidFill>
            </a:endParaRPr>
          </a:p>
          <a:p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>
            <a:spLocks/>
          </p:cNvSpPr>
          <p:nvPr/>
        </p:nvSpPr>
        <p:spPr>
          <a:xfrm>
            <a:off x="7059168" y="6565393"/>
            <a:ext cx="1554480" cy="2322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 smtClean="0">
                <a:latin typeface="Californian FB" pitchFamily="18" charset="0"/>
              </a:rPr>
              <a:t>SOUTHWEST PARTNERS</a:t>
            </a:r>
            <a:endParaRPr lang="en-US" sz="900" i="0" dirty="0" smtClean="0"/>
          </a:p>
        </p:txBody>
      </p:sp>
      <p:sp>
        <p:nvSpPr>
          <p:cNvPr id="7" name="Rectangle 6"/>
          <p:cNvSpPr/>
          <p:nvPr/>
        </p:nvSpPr>
        <p:spPr>
          <a:xfrm>
            <a:off x="381000" y="2286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Mortgages </a:t>
            </a:r>
          </a:p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monthly mortgage $2,000 to $2,499 – 2010 estimates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</a:rPr>
            </a:b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67586" name="Object 2"/>
          <p:cNvGraphicFramePr>
            <a:graphicFrameLocks noChangeAspect="1"/>
          </p:cNvGraphicFramePr>
          <p:nvPr/>
        </p:nvGraphicFramePr>
        <p:xfrm>
          <a:off x="381000" y="1370013"/>
          <a:ext cx="8458200" cy="4651375"/>
        </p:xfrm>
        <a:graphic>
          <a:graphicData uri="http://schemas.openxmlformats.org/presentationml/2006/ole">
            <p:oleObj spid="_x0000_s296962" name="Chart" r:id="rId4" imgW="8763001" imgH="6388068" progId="Excel.Chart.8">
              <p:link updateAutomatic="1"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2484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bg1"/>
                </a:solidFill>
              </a:rPr>
              <a:t>©  2010 Coldwell </a:t>
            </a:r>
            <a:r>
              <a:rPr lang="en-US" sz="700" dirty="0">
                <a:solidFill>
                  <a:schemeClr val="bg1"/>
                </a:solidFill>
              </a:rPr>
              <a:t>Banker Real Estate LLC. Coldwell Banker Commercial ® is a registered trademark licensed </a:t>
            </a:r>
            <a:r>
              <a:rPr lang="en-US" sz="700" dirty="0" smtClean="0">
                <a:solidFill>
                  <a:schemeClr val="bg1"/>
                </a:solidFill>
              </a:rPr>
              <a:t>TO </a:t>
            </a:r>
            <a:r>
              <a:rPr lang="en-US" sz="700" dirty="0">
                <a:solidFill>
                  <a:schemeClr val="bg1"/>
                </a:solidFill>
              </a:rPr>
              <a:t>Coldwell Banker Real Estate LLC</a:t>
            </a:r>
            <a:r>
              <a:rPr lang="en-US" sz="700" dirty="0" smtClean="0">
                <a:solidFill>
                  <a:schemeClr val="bg1"/>
                </a:solidFill>
              </a:rPr>
              <a:t>.</a:t>
            </a:r>
            <a:br>
              <a:rPr lang="en-US" sz="700" dirty="0" smtClean="0">
                <a:solidFill>
                  <a:schemeClr val="bg1"/>
                </a:solidFill>
              </a:rPr>
            </a:br>
            <a:r>
              <a:rPr lang="en-US" sz="700" dirty="0" smtClean="0">
                <a:solidFill>
                  <a:schemeClr val="bg1"/>
                </a:solidFill>
              </a:rPr>
              <a:t> </a:t>
            </a:r>
            <a:r>
              <a:rPr lang="en-US" sz="700" dirty="0">
                <a:solidFill>
                  <a:schemeClr val="bg1"/>
                </a:solidFill>
              </a:rPr>
              <a:t>© </a:t>
            </a:r>
            <a:r>
              <a:rPr lang="en-US" sz="700" dirty="0" smtClean="0">
                <a:solidFill>
                  <a:schemeClr val="bg1"/>
                </a:solidFill>
              </a:rPr>
              <a:t>2010 Alexander </a:t>
            </a:r>
            <a:r>
              <a:rPr lang="en-US" sz="700" dirty="0">
                <a:solidFill>
                  <a:schemeClr val="bg1"/>
                </a:solidFill>
              </a:rPr>
              <a:t>Tiffany Southwest, LLC. </a:t>
            </a:r>
            <a:r>
              <a:rPr lang="en-US" sz="700" dirty="0" smtClean="0">
                <a:solidFill>
                  <a:schemeClr val="bg1"/>
                </a:solidFill>
              </a:rPr>
              <a:t>All content is copyrighted. The Coldwell </a:t>
            </a:r>
            <a:r>
              <a:rPr lang="en-US" sz="700" dirty="0">
                <a:solidFill>
                  <a:schemeClr val="bg1"/>
                </a:solidFill>
              </a:rPr>
              <a:t>Banker Commercial Southwest Partners ® is a registered trademark </a:t>
            </a:r>
            <a:r>
              <a:rPr lang="en-US" sz="700" dirty="0" smtClean="0">
                <a:solidFill>
                  <a:schemeClr val="bg1"/>
                </a:solidFill>
              </a:rPr>
              <a:t>licensed</a:t>
            </a:r>
            <a:br>
              <a:rPr lang="en-US" sz="700" dirty="0" smtClean="0">
                <a:solidFill>
                  <a:schemeClr val="bg1"/>
                </a:solidFill>
              </a:rPr>
            </a:br>
            <a:r>
              <a:rPr lang="en-US" sz="700" dirty="0" smtClean="0">
                <a:solidFill>
                  <a:schemeClr val="bg1"/>
                </a:solidFill>
              </a:rPr>
              <a:t>     TO </a:t>
            </a:r>
            <a:r>
              <a:rPr lang="en-US" sz="700" dirty="0">
                <a:solidFill>
                  <a:schemeClr val="bg1"/>
                </a:solidFill>
              </a:rPr>
              <a:t>Alexander Tiffany Southwest</a:t>
            </a:r>
            <a:r>
              <a:rPr lang="en-US" sz="700" dirty="0" smtClean="0">
                <a:solidFill>
                  <a:schemeClr val="bg1"/>
                </a:solidFill>
              </a:rPr>
              <a:t>,, </a:t>
            </a:r>
            <a:r>
              <a:rPr lang="en-US" sz="700" dirty="0">
                <a:solidFill>
                  <a:schemeClr val="bg1"/>
                </a:solidFill>
              </a:rPr>
              <a:t>LLC</a:t>
            </a:r>
            <a:r>
              <a:rPr lang="en-US" sz="700" dirty="0" smtClean="0">
                <a:solidFill>
                  <a:schemeClr val="bg1"/>
                </a:solidFill>
              </a:rPr>
              <a:t>.  Alexander Tiffany Southwest, LLC is an Alexander Tiffany, LLC and Alexander Holdings, LLC affiliate.</a:t>
            </a:r>
            <a:endParaRPr lang="en-US" sz="700" dirty="0">
              <a:solidFill>
                <a:schemeClr val="bg1"/>
              </a:solidFill>
            </a:endParaRPr>
          </a:p>
          <a:p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>
            <a:spLocks/>
          </p:cNvSpPr>
          <p:nvPr/>
        </p:nvSpPr>
        <p:spPr>
          <a:xfrm>
            <a:off x="7059168" y="6565393"/>
            <a:ext cx="1554480" cy="2322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 smtClean="0">
                <a:latin typeface="Californian FB" pitchFamily="18" charset="0"/>
              </a:rPr>
              <a:t>SOUTHWEST PARTNERS</a:t>
            </a:r>
            <a:endParaRPr lang="en-US" sz="900" i="0" dirty="0" smtClean="0"/>
          </a:p>
        </p:txBody>
      </p:sp>
      <p:sp>
        <p:nvSpPr>
          <p:cNvPr id="7" name="Rectangle 6"/>
          <p:cNvSpPr/>
          <p:nvPr/>
        </p:nvSpPr>
        <p:spPr>
          <a:xfrm>
            <a:off x="381000" y="2286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Mortgage analysis </a:t>
            </a:r>
          </a:p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monthly mortgage $3,000 &amp; higher – 2010 estimates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</a:rPr>
            </a:b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457200" y="1446213"/>
          <a:ext cx="8382000" cy="4498975"/>
        </p:xfrm>
        <a:graphic>
          <a:graphicData uri="http://schemas.openxmlformats.org/presentationml/2006/ole">
            <p:oleObj spid="_x0000_s446466" name="Chart" r:id="rId4" imgW="8763001" imgH="6388068" progId="Excel.Chart.8">
              <p:link updateAutomatic="1"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2484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bg1"/>
                </a:solidFill>
              </a:rPr>
              <a:t>©  2010 Coldwell </a:t>
            </a:r>
            <a:r>
              <a:rPr lang="en-US" sz="700" dirty="0">
                <a:solidFill>
                  <a:schemeClr val="bg1"/>
                </a:solidFill>
              </a:rPr>
              <a:t>Banker Real Estate LLC. Coldwell Banker Commercial ® is a registered trademark licensed </a:t>
            </a:r>
            <a:r>
              <a:rPr lang="en-US" sz="700" dirty="0" smtClean="0">
                <a:solidFill>
                  <a:schemeClr val="bg1"/>
                </a:solidFill>
              </a:rPr>
              <a:t>TO </a:t>
            </a:r>
            <a:r>
              <a:rPr lang="en-US" sz="700" dirty="0">
                <a:solidFill>
                  <a:schemeClr val="bg1"/>
                </a:solidFill>
              </a:rPr>
              <a:t>Coldwell Banker Real Estate LLC</a:t>
            </a:r>
            <a:r>
              <a:rPr lang="en-US" sz="700" dirty="0" smtClean="0">
                <a:solidFill>
                  <a:schemeClr val="bg1"/>
                </a:solidFill>
              </a:rPr>
              <a:t>.</a:t>
            </a:r>
            <a:br>
              <a:rPr lang="en-US" sz="700" dirty="0" smtClean="0">
                <a:solidFill>
                  <a:schemeClr val="bg1"/>
                </a:solidFill>
              </a:rPr>
            </a:br>
            <a:r>
              <a:rPr lang="en-US" sz="700" dirty="0" smtClean="0">
                <a:solidFill>
                  <a:schemeClr val="bg1"/>
                </a:solidFill>
              </a:rPr>
              <a:t> </a:t>
            </a:r>
            <a:r>
              <a:rPr lang="en-US" sz="700" dirty="0">
                <a:solidFill>
                  <a:schemeClr val="bg1"/>
                </a:solidFill>
              </a:rPr>
              <a:t>© </a:t>
            </a:r>
            <a:r>
              <a:rPr lang="en-US" sz="700" dirty="0" smtClean="0">
                <a:solidFill>
                  <a:schemeClr val="bg1"/>
                </a:solidFill>
              </a:rPr>
              <a:t>2010 Alexander </a:t>
            </a:r>
            <a:r>
              <a:rPr lang="en-US" sz="700" dirty="0">
                <a:solidFill>
                  <a:schemeClr val="bg1"/>
                </a:solidFill>
              </a:rPr>
              <a:t>Tiffany Southwest, LLC. </a:t>
            </a:r>
            <a:r>
              <a:rPr lang="en-US" sz="700" dirty="0" smtClean="0">
                <a:solidFill>
                  <a:schemeClr val="bg1"/>
                </a:solidFill>
              </a:rPr>
              <a:t>All content is copyrighted. The Coldwell </a:t>
            </a:r>
            <a:r>
              <a:rPr lang="en-US" sz="700" dirty="0">
                <a:solidFill>
                  <a:schemeClr val="bg1"/>
                </a:solidFill>
              </a:rPr>
              <a:t>Banker Commercial Southwest Partners ® is a registered trademark </a:t>
            </a:r>
            <a:r>
              <a:rPr lang="en-US" sz="700" dirty="0" smtClean="0">
                <a:solidFill>
                  <a:schemeClr val="bg1"/>
                </a:solidFill>
              </a:rPr>
              <a:t>licensed</a:t>
            </a:r>
            <a:br>
              <a:rPr lang="en-US" sz="700" dirty="0" smtClean="0">
                <a:solidFill>
                  <a:schemeClr val="bg1"/>
                </a:solidFill>
              </a:rPr>
            </a:br>
            <a:r>
              <a:rPr lang="en-US" sz="700" dirty="0" smtClean="0">
                <a:solidFill>
                  <a:schemeClr val="bg1"/>
                </a:solidFill>
              </a:rPr>
              <a:t>     TO </a:t>
            </a:r>
            <a:r>
              <a:rPr lang="en-US" sz="700" dirty="0">
                <a:solidFill>
                  <a:schemeClr val="bg1"/>
                </a:solidFill>
              </a:rPr>
              <a:t>Alexander Tiffany Southwest</a:t>
            </a:r>
            <a:r>
              <a:rPr lang="en-US" sz="700" dirty="0" smtClean="0">
                <a:solidFill>
                  <a:schemeClr val="bg1"/>
                </a:solidFill>
              </a:rPr>
              <a:t>,, </a:t>
            </a:r>
            <a:r>
              <a:rPr lang="en-US" sz="700" dirty="0">
                <a:solidFill>
                  <a:schemeClr val="bg1"/>
                </a:solidFill>
              </a:rPr>
              <a:t>LLC</a:t>
            </a:r>
            <a:r>
              <a:rPr lang="en-US" sz="700" dirty="0" smtClean="0">
                <a:solidFill>
                  <a:schemeClr val="bg1"/>
                </a:solidFill>
              </a:rPr>
              <a:t>.  Alexander Tiffany Southwest, LLC is an Alexander Tiffany, LLC and Alexander Holdings, LLC affiliate.</a:t>
            </a:r>
            <a:endParaRPr lang="en-US" sz="700" dirty="0">
              <a:solidFill>
                <a:schemeClr val="bg1"/>
              </a:solidFill>
            </a:endParaRPr>
          </a:p>
          <a:p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>
            <a:spLocks/>
          </p:cNvSpPr>
          <p:nvPr/>
        </p:nvSpPr>
        <p:spPr>
          <a:xfrm>
            <a:off x="7059168" y="6565393"/>
            <a:ext cx="1554480" cy="2322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 smtClean="0">
                <a:latin typeface="Californian FB" pitchFamily="18" charset="0"/>
              </a:rPr>
              <a:t>SOUTHWEST PARTNERS</a:t>
            </a:r>
            <a:endParaRPr lang="en-US" sz="900" i="0" dirty="0" smtClean="0"/>
          </a:p>
        </p:txBody>
      </p:sp>
      <p:sp>
        <p:nvSpPr>
          <p:cNvPr id="7" name="Rectangle 6"/>
          <p:cNvSpPr/>
          <p:nvPr/>
        </p:nvSpPr>
        <p:spPr>
          <a:xfrm>
            <a:off x="381000" y="2286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Home vacancies </a:t>
            </a:r>
          </a:p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vacant homes for rent – 2010 estimates (of total # of homes)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</a:rPr>
            </a:b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64516" name="Object 4"/>
          <p:cNvGraphicFramePr>
            <a:graphicFrameLocks noChangeAspect="1"/>
          </p:cNvGraphicFramePr>
          <p:nvPr/>
        </p:nvGraphicFramePr>
        <p:xfrm>
          <a:off x="381000" y="1370013"/>
          <a:ext cx="8458200" cy="4651375"/>
        </p:xfrm>
        <a:graphic>
          <a:graphicData uri="http://schemas.openxmlformats.org/presentationml/2006/ole">
            <p:oleObj spid="_x0000_s447490" name="Chart" r:id="rId4" imgW="8763001" imgH="6388068" progId="Excel.Chart.8">
              <p:link updateAutomatic="1"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2484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bg1"/>
                </a:solidFill>
              </a:rPr>
              <a:t>©  2010 Coldwell </a:t>
            </a:r>
            <a:r>
              <a:rPr lang="en-US" sz="700" dirty="0">
                <a:solidFill>
                  <a:schemeClr val="bg1"/>
                </a:solidFill>
              </a:rPr>
              <a:t>Banker Real Estate LLC. Coldwell Banker Commercial ® is a registered trademark licensed </a:t>
            </a:r>
            <a:r>
              <a:rPr lang="en-US" sz="700" dirty="0" smtClean="0">
                <a:solidFill>
                  <a:schemeClr val="bg1"/>
                </a:solidFill>
              </a:rPr>
              <a:t>TO </a:t>
            </a:r>
            <a:r>
              <a:rPr lang="en-US" sz="700" dirty="0">
                <a:solidFill>
                  <a:schemeClr val="bg1"/>
                </a:solidFill>
              </a:rPr>
              <a:t>Coldwell Banker Real Estate LLC</a:t>
            </a:r>
            <a:r>
              <a:rPr lang="en-US" sz="700" dirty="0" smtClean="0">
                <a:solidFill>
                  <a:schemeClr val="bg1"/>
                </a:solidFill>
              </a:rPr>
              <a:t>.</a:t>
            </a:r>
            <a:br>
              <a:rPr lang="en-US" sz="700" dirty="0" smtClean="0">
                <a:solidFill>
                  <a:schemeClr val="bg1"/>
                </a:solidFill>
              </a:rPr>
            </a:br>
            <a:r>
              <a:rPr lang="en-US" sz="700" dirty="0" smtClean="0">
                <a:solidFill>
                  <a:schemeClr val="bg1"/>
                </a:solidFill>
              </a:rPr>
              <a:t> </a:t>
            </a:r>
            <a:r>
              <a:rPr lang="en-US" sz="700" dirty="0">
                <a:solidFill>
                  <a:schemeClr val="bg1"/>
                </a:solidFill>
              </a:rPr>
              <a:t>© </a:t>
            </a:r>
            <a:r>
              <a:rPr lang="en-US" sz="700" dirty="0" smtClean="0">
                <a:solidFill>
                  <a:schemeClr val="bg1"/>
                </a:solidFill>
              </a:rPr>
              <a:t>2010 Alexander </a:t>
            </a:r>
            <a:r>
              <a:rPr lang="en-US" sz="700" dirty="0">
                <a:solidFill>
                  <a:schemeClr val="bg1"/>
                </a:solidFill>
              </a:rPr>
              <a:t>Tiffany Southwest, LLC. </a:t>
            </a:r>
            <a:r>
              <a:rPr lang="en-US" sz="700" dirty="0" smtClean="0">
                <a:solidFill>
                  <a:schemeClr val="bg1"/>
                </a:solidFill>
              </a:rPr>
              <a:t>All content is copyrighted. The Coldwell </a:t>
            </a:r>
            <a:r>
              <a:rPr lang="en-US" sz="700" dirty="0">
                <a:solidFill>
                  <a:schemeClr val="bg1"/>
                </a:solidFill>
              </a:rPr>
              <a:t>Banker Commercial Southwest Partners ® is a registered trademark </a:t>
            </a:r>
            <a:r>
              <a:rPr lang="en-US" sz="700" dirty="0" smtClean="0">
                <a:solidFill>
                  <a:schemeClr val="bg1"/>
                </a:solidFill>
              </a:rPr>
              <a:t>licensed</a:t>
            </a:r>
            <a:br>
              <a:rPr lang="en-US" sz="700" dirty="0" smtClean="0">
                <a:solidFill>
                  <a:schemeClr val="bg1"/>
                </a:solidFill>
              </a:rPr>
            </a:br>
            <a:r>
              <a:rPr lang="en-US" sz="700" dirty="0" smtClean="0">
                <a:solidFill>
                  <a:schemeClr val="bg1"/>
                </a:solidFill>
              </a:rPr>
              <a:t>     TO </a:t>
            </a:r>
            <a:r>
              <a:rPr lang="en-US" sz="700" dirty="0">
                <a:solidFill>
                  <a:schemeClr val="bg1"/>
                </a:solidFill>
              </a:rPr>
              <a:t>Alexander Tiffany Southwest</a:t>
            </a:r>
            <a:r>
              <a:rPr lang="en-US" sz="700" dirty="0" smtClean="0">
                <a:solidFill>
                  <a:schemeClr val="bg1"/>
                </a:solidFill>
              </a:rPr>
              <a:t>,, </a:t>
            </a:r>
            <a:r>
              <a:rPr lang="en-US" sz="700" dirty="0">
                <a:solidFill>
                  <a:schemeClr val="bg1"/>
                </a:solidFill>
              </a:rPr>
              <a:t>LLC</a:t>
            </a:r>
            <a:r>
              <a:rPr lang="en-US" sz="700" dirty="0" smtClean="0">
                <a:solidFill>
                  <a:schemeClr val="bg1"/>
                </a:solidFill>
              </a:rPr>
              <a:t>.  Alexander Tiffany Southwest, LLC is an Alexander Tiffany, LLC and Alexander Holdings, LLC affiliate.</a:t>
            </a:r>
            <a:endParaRPr lang="en-US" sz="700" dirty="0">
              <a:solidFill>
                <a:schemeClr val="bg1"/>
              </a:solidFill>
            </a:endParaRPr>
          </a:p>
          <a:p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>
            <a:spLocks/>
          </p:cNvSpPr>
          <p:nvPr/>
        </p:nvSpPr>
        <p:spPr>
          <a:xfrm>
            <a:off x="7059168" y="6565393"/>
            <a:ext cx="1554480" cy="2322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 smtClean="0">
                <a:latin typeface="Californian FB" pitchFamily="18" charset="0"/>
              </a:rPr>
              <a:t>SOUTHWEST PARTNERS</a:t>
            </a:r>
            <a:endParaRPr lang="en-US" sz="900" i="0" dirty="0" smtClean="0"/>
          </a:p>
        </p:txBody>
      </p:sp>
      <p:sp>
        <p:nvSpPr>
          <p:cNvPr id="7" name="Rectangle 6"/>
          <p:cNvSpPr/>
          <p:nvPr/>
        </p:nvSpPr>
        <p:spPr>
          <a:xfrm>
            <a:off x="381000" y="2286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Home vacancies </a:t>
            </a:r>
          </a:p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vacant homes for sale – 2010 estimates (of total # of homes)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</a:rPr>
            </a:b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89090" name="Object 2"/>
          <p:cNvGraphicFramePr>
            <a:graphicFrameLocks noChangeAspect="1"/>
          </p:cNvGraphicFramePr>
          <p:nvPr/>
        </p:nvGraphicFramePr>
        <p:xfrm>
          <a:off x="457200" y="1370013"/>
          <a:ext cx="8382000" cy="4651375"/>
        </p:xfrm>
        <a:graphic>
          <a:graphicData uri="http://schemas.openxmlformats.org/presentationml/2006/ole">
            <p:oleObj spid="_x0000_s448514" name="Chart" r:id="rId4" imgW="8763001" imgH="6388068" progId="Excel.Chart.8">
              <p:link updateAutomatic="1"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2484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bg1"/>
                </a:solidFill>
              </a:rPr>
              <a:t>©  2010 Coldwell </a:t>
            </a:r>
            <a:r>
              <a:rPr lang="en-US" sz="700" dirty="0">
                <a:solidFill>
                  <a:schemeClr val="bg1"/>
                </a:solidFill>
              </a:rPr>
              <a:t>Banker Real Estate LLC. Coldwell Banker Commercial ® is a registered trademark licensed to Coldwell Banker Real Estate LLC</a:t>
            </a:r>
            <a:r>
              <a:rPr lang="en-US" sz="700" dirty="0" smtClean="0">
                <a:solidFill>
                  <a:schemeClr val="bg1"/>
                </a:solidFill>
              </a:rPr>
              <a:t>.</a:t>
            </a:r>
            <a:br>
              <a:rPr lang="en-US" sz="700" dirty="0" smtClean="0">
                <a:solidFill>
                  <a:schemeClr val="bg1"/>
                </a:solidFill>
              </a:rPr>
            </a:br>
            <a:r>
              <a:rPr lang="en-US" sz="700" dirty="0" smtClean="0">
                <a:solidFill>
                  <a:schemeClr val="bg1"/>
                </a:solidFill>
              </a:rPr>
              <a:t> </a:t>
            </a:r>
            <a:r>
              <a:rPr lang="en-US" sz="700" dirty="0">
                <a:solidFill>
                  <a:schemeClr val="bg1"/>
                </a:solidFill>
              </a:rPr>
              <a:t>© </a:t>
            </a:r>
            <a:r>
              <a:rPr lang="en-US" sz="700" dirty="0" smtClean="0">
                <a:solidFill>
                  <a:schemeClr val="bg1"/>
                </a:solidFill>
              </a:rPr>
              <a:t>2010 Alexander </a:t>
            </a:r>
            <a:r>
              <a:rPr lang="en-US" sz="700" dirty="0">
                <a:solidFill>
                  <a:schemeClr val="bg1"/>
                </a:solidFill>
              </a:rPr>
              <a:t>Tiffany Southwest, LLC. </a:t>
            </a:r>
            <a:r>
              <a:rPr lang="en-US" sz="700" dirty="0" smtClean="0">
                <a:solidFill>
                  <a:schemeClr val="bg1"/>
                </a:solidFill>
              </a:rPr>
              <a:t>All content is copyrighted. The Coldwell </a:t>
            </a:r>
            <a:r>
              <a:rPr lang="en-US" sz="700" dirty="0">
                <a:solidFill>
                  <a:schemeClr val="bg1"/>
                </a:solidFill>
              </a:rPr>
              <a:t>Banker Commercial Southwest Partners ® is a registered trademark </a:t>
            </a:r>
            <a:r>
              <a:rPr lang="en-US" sz="700" dirty="0" smtClean="0">
                <a:solidFill>
                  <a:schemeClr val="bg1"/>
                </a:solidFill>
              </a:rPr>
              <a:t>licensed</a:t>
            </a:r>
            <a:br>
              <a:rPr lang="en-US" sz="700" dirty="0" smtClean="0">
                <a:solidFill>
                  <a:schemeClr val="bg1"/>
                </a:solidFill>
              </a:rPr>
            </a:br>
            <a:r>
              <a:rPr lang="en-US" sz="700" dirty="0" smtClean="0">
                <a:solidFill>
                  <a:schemeClr val="bg1"/>
                </a:solidFill>
              </a:rPr>
              <a:t>     to </a:t>
            </a:r>
            <a:r>
              <a:rPr lang="en-US" sz="700" dirty="0">
                <a:solidFill>
                  <a:schemeClr val="bg1"/>
                </a:solidFill>
              </a:rPr>
              <a:t>Alexander Tiffany Southwest</a:t>
            </a:r>
            <a:r>
              <a:rPr lang="en-US" sz="700" dirty="0" smtClean="0">
                <a:solidFill>
                  <a:schemeClr val="bg1"/>
                </a:solidFill>
              </a:rPr>
              <a:t>,, </a:t>
            </a:r>
            <a:r>
              <a:rPr lang="en-US" sz="700" dirty="0">
                <a:solidFill>
                  <a:schemeClr val="bg1"/>
                </a:solidFill>
              </a:rPr>
              <a:t>LLC</a:t>
            </a:r>
            <a:r>
              <a:rPr lang="en-US" sz="700" dirty="0" smtClean="0">
                <a:solidFill>
                  <a:schemeClr val="bg1"/>
                </a:solidFill>
              </a:rPr>
              <a:t>.  Alexander Tiffany Southwest, LLC is an Alexander Tiffany, LLC and Alexander Holdings, LLC affiliate.</a:t>
            </a:r>
            <a:endParaRPr lang="en-US" sz="700" dirty="0">
              <a:solidFill>
                <a:schemeClr val="bg1"/>
              </a:solidFill>
            </a:endParaRPr>
          </a:p>
          <a:p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0" name="TextBox 59"/>
          <p:cNvSpPr txBox="1">
            <a:spLocks noChangeArrowheads="1"/>
          </p:cNvSpPr>
          <p:nvPr/>
        </p:nvSpPr>
        <p:spPr bwMode="auto">
          <a:xfrm>
            <a:off x="381000" y="228600"/>
            <a:ext cx="861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Employment </a:t>
            </a:r>
          </a:p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% retail employees – 2010 estimates</a:t>
            </a:r>
            <a:endParaRPr lang="en-US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>
            <a:spLocks/>
          </p:cNvSpPr>
          <p:nvPr/>
        </p:nvSpPr>
        <p:spPr>
          <a:xfrm>
            <a:off x="7059168" y="6565393"/>
            <a:ext cx="1554480" cy="2322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 smtClean="0">
                <a:latin typeface="Californian FB" pitchFamily="18" charset="0"/>
              </a:rPr>
              <a:t>SOUTHWEST PARTNERS</a:t>
            </a:r>
            <a:endParaRPr lang="en-US" sz="900" i="0" dirty="0" smtClean="0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381000" y="1446213"/>
          <a:ext cx="8382000" cy="4498975"/>
        </p:xfrm>
        <a:graphic>
          <a:graphicData uri="http://schemas.openxmlformats.org/presentationml/2006/ole">
            <p:oleObj spid="_x0000_s396290" name="Chart" r:id="rId3" imgW="8763001" imgH="6388068" progId="Excel.Chart.8">
              <p:link updateAutomatic="1"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2484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bg1"/>
                </a:solidFill>
              </a:rPr>
              <a:t>©  2010 Coldwell </a:t>
            </a:r>
            <a:r>
              <a:rPr lang="en-US" sz="700" dirty="0">
                <a:solidFill>
                  <a:schemeClr val="bg1"/>
                </a:solidFill>
              </a:rPr>
              <a:t>Banker Real Estate LLC. Coldwell Banker Commercial ® is a registered trademark licensed </a:t>
            </a:r>
            <a:r>
              <a:rPr lang="en-US" sz="700" dirty="0" smtClean="0">
                <a:solidFill>
                  <a:schemeClr val="bg1"/>
                </a:solidFill>
              </a:rPr>
              <a:t>TO </a:t>
            </a:r>
            <a:r>
              <a:rPr lang="en-US" sz="700" dirty="0">
                <a:solidFill>
                  <a:schemeClr val="bg1"/>
                </a:solidFill>
              </a:rPr>
              <a:t>Coldwell Banker Real Estate LLC</a:t>
            </a:r>
            <a:r>
              <a:rPr lang="en-US" sz="700" dirty="0" smtClean="0">
                <a:solidFill>
                  <a:schemeClr val="bg1"/>
                </a:solidFill>
              </a:rPr>
              <a:t>.</a:t>
            </a:r>
            <a:br>
              <a:rPr lang="en-US" sz="700" dirty="0" smtClean="0">
                <a:solidFill>
                  <a:schemeClr val="bg1"/>
                </a:solidFill>
              </a:rPr>
            </a:br>
            <a:r>
              <a:rPr lang="en-US" sz="700" dirty="0" smtClean="0">
                <a:solidFill>
                  <a:schemeClr val="bg1"/>
                </a:solidFill>
              </a:rPr>
              <a:t> </a:t>
            </a:r>
            <a:r>
              <a:rPr lang="en-US" sz="700" dirty="0">
                <a:solidFill>
                  <a:schemeClr val="bg1"/>
                </a:solidFill>
              </a:rPr>
              <a:t>© </a:t>
            </a:r>
            <a:r>
              <a:rPr lang="en-US" sz="700" dirty="0" smtClean="0">
                <a:solidFill>
                  <a:schemeClr val="bg1"/>
                </a:solidFill>
              </a:rPr>
              <a:t>2010 Alexander </a:t>
            </a:r>
            <a:r>
              <a:rPr lang="en-US" sz="700" dirty="0">
                <a:solidFill>
                  <a:schemeClr val="bg1"/>
                </a:solidFill>
              </a:rPr>
              <a:t>Tiffany Southwest, LLC. </a:t>
            </a:r>
            <a:r>
              <a:rPr lang="en-US" sz="700" dirty="0" smtClean="0">
                <a:solidFill>
                  <a:schemeClr val="bg1"/>
                </a:solidFill>
              </a:rPr>
              <a:t>All content is copyrighted. The Coldwell </a:t>
            </a:r>
            <a:r>
              <a:rPr lang="en-US" sz="700" dirty="0">
                <a:solidFill>
                  <a:schemeClr val="bg1"/>
                </a:solidFill>
              </a:rPr>
              <a:t>Banker Commercial Southwest Partners ® is a registered trademark </a:t>
            </a:r>
            <a:r>
              <a:rPr lang="en-US" sz="700" dirty="0" smtClean="0">
                <a:solidFill>
                  <a:schemeClr val="bg1"/>
                </a:solidFill>
              </a:rPr>
              <a:t>licensed</a:t>
            </a:r>
            <a:br>
              <a:rPr lang="en-US" sz="700" dirty="0" smtClean="0">
                <a:solidFill>
                  <a:schemeClr val="bg1"/>
                </a:solidFill>
              </a:rPr>
            </a:br>
            <a:r>
              <a:rPr lang="en-US" sz="700" dirty="0" smtClean="0">
                <a:solidFill>
                  <a:schemeClr val="bg1"/>
                </a:solidFill>
              </a:rPr>
              <a:t>     TO </a:t>
            </a:r>
            <a:r>
              <a:rPr lang="en-US" sz="700" dirty="0">
                <a:solidFill>
                  <a:schemeClr val="bg1"/>
                </a:solidFill>
              </a:rPr>
              <a:t>Alexander Tiffany Southwest</a:t>
            </a:r>
            <a:r>
              <a:rPr lang="en-US" sz="700" dirty="0" smtClean="0">
                <a:solidFill>
                  <a:schemeClr val="bg1"/>
                </a:solidFill>
              </a:rPr>
              <a:t>,, </a:t>
            </a:r>
            <a:r>
              <a:rPr lang="en-US" sz="700" dirty="0">
                <a:solidFill>
                  <a:schemeClr val="bg1"/>
                </a:solidFill>
              </a:rPr>
              <a:t>LLC</a:t>
            </a:r>
            <a:r>
              <a:rPr lang="en-US" sz="700" dirty="0" smtClean="0">
                <a:solidFill>
                  <a:schemeClr val="bg1"/>
                </a:solidFill>
              </a:rPr>
              <a:t>.  Alexander Tiffany Southwest, LLC is an Alexander Tiffany, LLC and Alexander Holdings, LLC affiliate.</a:t>
            </a:r>
            <a:endParaRPr lang="en-US" sz="700" dirty="0">
              <a:solidFill>
                <a:schemeClr val="bg1"/>
              </a:solidFill>
            </a:endParaRPr>
          </a:p>
          <a:p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>
            <a:spLocks/>
          </p:cNvSpPr>
          <p:nvPr/>
        </p:nvSpPr>
        <p:spPr>
          <a:xfrm>
            <a:off x="7059168" y="6565393"/>
            <a:ext cx="1554480" cy="2322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 smtClean="0">
                <a:latin typeface="Californian FB" pitchFamily="18" charset="0"/>
              </a:rPr>
              <a:t>SOUTHWEST PARTNERS</a:t>
            </a:r>
            <a:endParaRPr lang="en-US" sz="900" i="0" dirty="0" smtClean="0"/>
          </a:p>
        </p:txBody>
      </p:sp>
      <p:sp>
        <p:nvSpPr>
          <p:cNvPr id="7" name="Rectangle 6"/>
          <p:cNvSpPr/>
          <p:nvPr/>
        </p:nvSpPr>
        <p:spPr>
          <a:xfrm>
            <a:off x="381000" y="2286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Market net worth 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% $250K-$499.9K household net worth – 2010 estimates 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</a:rPr>
            </a:b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381000" y="1370013"/>
          <a:ext cx="8458200" cy="4651375"/>
        </p:xfrm>
        <a:graphic>
          <a:graphicData uri="http://schemas.openxmlformats.org/presentationml/2006/ole">
            <p:oleObj spid="_x0000_s434178" name="Chart" r:id="rId4" imgW="8763001" imgH="6388068" progId="Excel.Chart.8">
              <p:link updateAutomatic="1"/>
            </p:oleObj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2484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bg1"/>
                </a:solidFill>
              </a:rPr>
              <a:t>©  2010 Coldwell </a:t>
            </a:r>
            <a:r>
              <a:rPr lang="en-US" sz="700" dirty="0">
                <a:solidFill>
                  <a:schemeClr val="bg1"/>
                </a:solidFill>
              </a:rPr>
              <a:t>Banker Real Estate LLC. Coldwell Banker Commercial ® is a registered trademark licensed to Coldwell Banker Real Estate LLC</a:t>
            </a:r>
            <a:r>
              <a:rPr lang="en-US" sz="700" dirty="0" smtClean="0">
                <a:solidFill>
                  <a:schemeClr val="bg1"/>
                </a:solidFill>
              </a:rPr>
              <a:t>.</a:t>
            </a:r>
            <a:br>
              <a:rPr lang="en-US" sz="700" dirty="0" smtClean="0">
                <a:solidFill>
                  <a:schemeClr val="bg1"/>
                </a:solidFill>
              </a:rPr>
            </a:br>
            <a:r>
              <a:rPr lang="en-US" sz="700" dirty="0" smtClean="0">
                <a:solidFill>
                  <a:schemeClr val="bg1"/>
                </a:solidFill>
              </a:rPr>
              <a:t> </a:t>
            </a:r>
            <a:r>
              <a:rPr lang="en-US" sz="700" dirty="0">
                <a:solidFill>
                  <a:schemeClr val="bg1"/>
                </a:solidFill>
              </a:rPr>
              <a:t>© </a:t>
            </a:r>
            <a:r>
              <a:rPr lang="en-US" sz="700" dirty="0" smtClean="0">
                <a:solidFill>
                  <a:schemeClr val="bg1"/>
                </a:solidFill>
              </a:rPr>
              <a:t>2010 Alexander </a:t>
            </a:r>
            <a:r>
              <a:rPr lang="en-US" sz="700" dirty="0">
                <a:solidFill>
                  <a:schemeClr val="bg1"/>
                </a:solidFill>
              </a:rPr>
              <a:t>Tiffany Southwest, LLC. </a:t>
            </a:r>
            <a:r>
              <a:rPr lang="en-US" sz="700" dirty="0" smtClean="0">
                <a:solidFill>
                  <a:schemeClr val="bg1"/>
                </a:solidFill>
              </a:rPr>
              <a:t>All content is copyrighted. The Coldwell </a:t>
            </a:r>
            <a:r>
              <a:rPr lang="en-US" sz="700" dirty="0">
                <a:solidFill>
                  <a:schemeClr val="bg1"/>
                </a:solidFill>
              </a:rPr>
              <a:t>Banker Commercial Southwest Partners ® is a registered trademark </a:t>
            </a:r>
            <a:r>
              <a:rPr lang="en-US" sz="700" dirty="0" smtClean="0">
                <a:solidFill>
                  <a:schemeClr val="bg1"/>
                </a:solidFill>
              </a:rPr>
              <a:t>licensed</a:t>
            </a:r>
            <a:br>
              <a:rPr lang="en-US" sz="700" dirty="0" smtClean="0">
                <a:solidFill>
                  <a:schemeClr val="bg1"/>
                </a:solidFill>
              </a:rPr>
            </a:br>
            <a:r>
              <a:rPr lang="en-US" sz="700" dirty="0" smtClean="0">
                <a:solidFill>
                  <a:schemeClr val="bg1"/>
                </a:solidFill>
              </a:rPr>
              <a:t>     to </a:t>
            </a:r>
            <a:r>
              <a:rPr lang="en-US" sz="700" dirty="0">
                <a:solidFill>
                  <a:schemeClr val="bg1"/>
                </a:solidFill>
              </a:rPr>
              <a:t>Alexander Tiffany Southwest</a:t>
            </a:r>
            <a:r>
              <a:rPr lang="en-US" sz="700" dirty="0" smtClean="0">
                <a:solidFill>
                  <a:schemeClr val="bg1"/>
                </a:solidFill>
              </a:rPr>
              <a:t>,, </a:t>
            </a:r>
            <a:r>
              <a:rPr lang="en-US" sz="700" dirty="0">
                <a:solidFill>
                  <a:schemeClr val="bg1"/>
                </a:solidFill>
              </a:rPr>
              <a:t>LLC</a:t>
            </a:r>
            <a:r>
              <a:rPr lang="en-US" sz="700" dirty="0" smtClean="0">
                <a:solidFill>
                  <a:schemeClr val="bg1"/>
                </a:solidFill>
              </a:rPr>
              <a:t>.  Alexander Tiffany Southwest, LLC is an Alexander Tiffany, LLC and Alexander Holdings, LLC affiliate.</a:t>
            </a:r>
            <a:endParaRPr lang="en-US" sz="700" dirty="0">
              <a:solidFill>
                <a:schemeClr val="bg1"/>
              </a:solidFill>
            </a:endParaRPr>
          </a:p>
          <a:p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0" name="TextBox 59"/>
          <p:cNvSpPr txBox="1">
            <a:spLocks noChangeArrowheads="1"/>
          </p:cNvSpPr>
          <p:nvPr/>
        </p:nvSpPr>
        <p:spPr bwMode="auto">
          <a:xfrm>
            <a:off x="381000" y="228600"/>
            <a:ext cx="861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Micro market </a:t>
            </a:r>
          </a:p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% utilities employees – 2010 estimates</a:t>
            </a:r>
            <a:endParaRPr lang="en-US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>
            <a:spLocks/>
          </p:cNvSpPr>
          <p:nvPr/>
        </p:nvSpPr>
        <p:spPr>
          <a:xfrm>
            <a:off x="7059168" y="6565393"/>
            <a:ext cx="1554480" cy="2322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 smtClean="0">
                <a:latin typeface="Californian FB" pitchFamily="18" charset="0"/>
              </a:rPr>
              <a:t>SOUTHWEST PARTNERS</a:t>
            </a:r>
            <a:endParaRPr lang="en-US" sz="900" i="0" dirty="0" smtClean="0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457200" y="1446213"/>
          <a:ext cx="8305800" cy="4575175"/>
        </p:xfrm>
        <a:graphic>
          <a:graphicData uri="http://schemas.openxmlformats.org/presentationml/2006/ole">
            <p:oleObj spid="_x0000_s450562" name="Chart" r:id="rId3" imgW="8763001" imgH="6388068" progId="Excel.Chart.8">
              <p:link updateAutomatic="1"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2484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bg1"/>
                </a:solidFill>
              </a:rPr>
              <a:t>©  2010 Coldwell </a:t>
            </a:r>
            <a:r>
              <a:rPr lang="en-US" sz="700" dirty="0">
                <a:solidFill>
                  <a:schemeClr val="bg1"/>
                </a:solidFill>
              </a:rPr>
              <a:t>Banker Real Estate LLC. Coldwell Banker Commercial ® is a registered trademark licensed to Coldwell Banker Real Estate LLC</a:t>
            </a:r>
            <a:r>
              <a:rPr lang="en-US" sz="700" dirty="0" smtClean="0">
                <a:solidFill>
                  <a:schemeClr val="bg1"/>
                </a:solidFill>
              </a:rPr>
              <a:t>.</a:t>
            </a:r>
            <a:br>
              <a:rPr lang="en-US" sz="700" dirty="0" smtClean="0">
                <a:solidFill>
                  <a:schemeClr val="bg1"/>
                </a:solidFill>
              </a:rPr>
            </a:br>
            <a:r>
              <a:rPr lang="en-US" sz="700" dirty="0" smtClean="0">
                <a:solidFill>
                  <a:schemeClr val="bg1"/>
                </a:solidFill>
              </a:rPr>
              <a:t> </a:t>
            </a:r>
            <a:r>
              <a:rPr lang="en-US" sz="700" dirty="0">
                <a:solidFill>
                  <a:schemeClr val="bg1"/>
                </a:solidFill>
              </a:rPr>
              <a:t>© </a:t>
            </a:r>
            <a:r>
              <a:rPr lang="en-US" sz="700" dirty="0" smtClean="0">
                <a:solidFill>
                  <a:schemeClr val="bg1"/>
                </a:solidFill>
              </a:rPr>
              <a:t>2010 Alexander </a:t>
            </a:r>
            <a:r>
              <a:rPr lang="en-US" sz="700" dirty="0">
                <a:solidFill>
                  <a:schemeClr val="bg1"/>
                </a:solidFill>
              </a:rPr>
              <a:t>Tiffany Southwest, LLC. </a:t>
            </a:r>
            <a:r>
              <a:rPr lang="en-US" sz="700" dirty="0" smtClean="0">
                <a:solidFill>
                  <a:schemeClr val="bg1"/>
                </a:solidFill>
              </a:rPr>
              <a:t>All content is copyrighted. The Coldwell </a:t>
            </a:r>
            <a:r>
              <a:rPr lang="en-US" sz="700" dirty="0">
                <a:solidFill>
                  <a:schemeClr val="bg1"/>
                </a:solidFill>
              </a:rPr>
              <a:t>Banker Commercial Southwest Partners ® is a registered trademark </a:t>
            </a:r>
            <a:r>
              <a:rPr lang="en-US" sz="700" dirty="0" smtClean="0">
                <a:solidFill>
                  <a:schemeClr val="bg1"/>
                </a:solidFill>
              </a:rPr>
              <a:t>licensed</a:t>
            </a:r>
            <a:br>
              <a:rPr lang="en-US" sz="700" dirty="0" smtClean="0">
                <a:solidFill>
                  <a:schemeClr val="bg1"/>
                </a:solidFill>
              </a:rPr>
            </a:br>
            <a:r>
              <a:rPr lang="en-US" sz="700" dirty="0" smtClean="0">
                <a:solidFill>
                  <a:schemeClr val="bg1"/>
                </a:solidFill>
              </a:rPr>
              <a:t>     to </a:t>
            </a:r>
            <a:r>
              <a:rPr lang="en-US" sz="700" dirty="0">
                <a:solidFill>
                  <a:schemeClr val="bg1"/>
                </a:solidFill>
              </a:rPr>
              <a:t>Alexander Tiffany Southwest</a:t>
            </a:r>
            <a:r>
              <a:rPr lang="en-US" sz="700" dirty="0" smtClean="0">
                <a:solidFill>
                  <a:schemeClr val="bg1"/>
                </a:solidFill>
              </a:rPr>
              <a:t>,, </a:t>
            </a:r>
            <a:r>
              <a:rPr lang="en-US" sz="700" dirty="0">
                <a:solidFill>
                  <a:schemeClr val="bg1"/>
                </a:solidFill>
              </a:rPr>
              <a:t>LLC</a:t>
            </a:r>
            <a:r>
              <a:rPr lang="en-US" sz="700" dirty="0" smtClean="0">
                <a:solidFill>
                  <a:schemeClr val="bg1"/>
                </a:solidFill>
              </a:rPr>
              <a:t>.  Alexander Tiffany Southwest, LLC is an Alexander Tiffany, LLC and Alexander Holdings, LLC affiliate.</a:t>
            </a:r>
            <a:endParaRPr lang="en-US" sz="700" dirty="0">
              <a:solidFill>
                <a:schemeClr val="bg1"/>
              </a:solidFill>
            </a:endParaRPr>
          </a:p>
          <a:p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0" name="TextBox 59"/>
          <p:cNvSpPr txBox="1">
            <a:spLocks noChangeArrowheads="1"/>
          </p:cNvSpPr>
          <p:nvPr/>
        </p:nvSpPr>
        <p:spPr bwMode="auto">
          <a:xfrm>
            <a:off x="381000" y="228600"/>
            <a:ext cx="861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Micro market </a:t>
            </a:r>
          </a:p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% government employees – 2010 estimates</a:t>
            </a:r>
            <a:endParaRPr lang="en-US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>
            <a:spLocks/>
          </p:cNvSpPr>
          <p:nvPr/>
        </p:nvSpPr>
        <p:spPr>
          <a:xfrm>
            <a:off x="7059168" y="6565393"/>
            <a:ext cx="1554480" cy="2322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 smtClean="0">
                <a:latin typeface="Californian FB" pitchFamily="18" charset="0"/>
              </a:rPr>
              <a:t>SOUTHWEST PARTNERS</a:t>
            </a:r>
            <a:endParaRPr lang="en-US" sz="900" i="0" dirty="0" smtClean="0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457200" y="1370013"/>
          <a:ext cx="8382000" cy="4575175"/>
        </p:xfrm>
        <a:graphic>
          <a:graphicData uri="http://schemas.openxmlformats.org/presentationml/2006/ole">
            <p:oleObj spid="_x0000_s451586" name="Chart" r:id="rId3" imgW="8763001" imgH="6388068" progId="Excel.Chart.8">
              <p:link updateAutomatic="1"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2484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bg1"/>
                </a:solidFill>
              </a:rPr>
              <a:t>©  2010 Coldwell </a:t>
            </a:r>
            <a:r>
              <a:rPr lang="en-US" sz="700" dirty="0">
                <a:solidFill>
                  <a:schemeClr val="bg1"/>
                </a:solidFill>
              </a:rPr>
              <a:t>Banker Real Estate LLC. Coldwell Banker Commercial ® is a registered trademark licensed </a:t>
            </a:r>
            <a:r>
              <a:rPr lang="en-US" sz="700" dirty="0" smtClean="0">
                <a:solidFill>
                  <a:schemeClr val="bg1"/>
                </a:solidFill>
              </a:rPr>
              <a:t>TO </a:t>
            </a:r>
            <a:r>
              <a:rPr lang="en-US" sz="700" dirty="0">
                <a:solidFill>
                  <a:schemeClr val="bg1"/>
                </a:solidFill>
              </a:rPr>
              <a:t>Coldwell Banker Real Estate LLC</a:t>
            </a:r>
            <a:r>
              <a:rPr lang="en-US" sz="700" dirty="0" smtClean="0">
                <a:solidFill>
                  <a:schemeClr val="bg1"/>
                </a:solidFill>
              </a:rPr>
              <a:t>.</a:t>
            </a:r>
            <a:br>
              <a:rPr lang="en-US" sz="700" dirty="0" smtClean="0">
                <a:solidFill>
                  <a:schemeClr val="bg1"/>
                </a:solidFill>
              </a:rPr>
            </a:br>
            <a:r>
              <a:rPr lang="en-US" sz="700" dirty="0" smtClean="0">
                <a:solidFill>
                  <a:schemeClr val="bg1"/>
                </a:solidFill>
              </a:rPr>
              <a:t> </a:t>
            </a:r>
            <a:r>
              <a:rPr lang="en-US" sz="700" dirty="0">
                <a:solidFill>
                  <a:schemeClr val="bg1"/>
                </a:solidFill>
              </a:rPr>
              <a:t>© </a:t>
            </a:r>
            <a:r>
              <a:rPr lang="en-US" sz="700" dirty="0" smtClean="0">
                <a:solidFill>
                  <a:schemeClr val="bg1"/>
                </a:solidFill>
              </a:rPr>
              <a:t>2010 Alexander </a:t>
            </a:r>
            <a:r>
              <a:rPr lang="en-US" sz="700" dirty="0">
                <a:solidFill>
                  <a:schemeClr val="bg1"/>
                </a:solidFill>
              </a:rPr>
              <a:t>Tiffany Southwest, LLC. </a:t>
            </a:r>
            <a:r>
              <a:rPr lang="en-US" sz="700" dirty="0" smtClean="0">
                <a:solidFill>
                  <a:schemeClr val="bg1"/>
                </a:solidFill>
              </a:rPr>
              <a:t>All content is copyrighted. The Coldwell </a:t>
            </a:r>
            <a:r>
              <a:rPr lang="en-US" sz="700" dirty="0">
                <a:solidFill>
                  <a:schemeClr val="bg1"/>
                </a:solidFill>
              </a:rPr>
              <a:t>Banker Commercial Southwest Partners ® is a registered trademark </a:t>
            </a:r>
            <a:r>
              <a:rPr lang="en-US" sz="700" dirty="0" smtClean="0">
                <a:solidFill>
                  <a:schemeClr val="bg1"/>
                </a:solidFill>
              </a:rPr>
              <a:t>licensed</a:t>
            </a:r>
            <a:br>
              <a:rPr lang="en-US" sz="700" dirty="0" smtClean="0">
                <a:solidFill>
                  <a:schemeClr val="bg1"/>
                </a:solidFill>
              </a:rPr>
            </a:br>
            <a:r>
              <a:rPr lang="en-US" sz="700" dirty="0" smtClean="0">
                <a:solidFill>
                  <a:schemeClr val="bg1"/>
                </a:solidFill>
              </a:rPr>
              <a:t>     TO </a:t>
            </a:r>
            <a:r>
              <a:rPr lang="en-US" sz="700" dirty="0">
                <a:solidFill>
                  <a:schemeClr val="bg1"/>
                </a:solidFill>
              </a:rPr>
              <a:t>Alexander Tiffany Southwest</a:t>
            </a:r>
            <a:r>
              <a:rPr lang="en-US" sz="700" dirty="0" smtClean="0">
                <a:solidFill>
                  <a:schemeClr val="bg1"/>
                </a:solidFill>
              </a:rPr>
              <a:t>,, </a:t>
            </a:r>
            <a:r>
              <a:rPr lang="en-US" sz="700" dirty="0">
                <a:solidFill>
                  <a:schemeClr val="bg1"/>
                </a:solidFill>
              </a:rPr>
              <a:t>LLC</a:t>
            </a:r>
            <a:r>
              <a:rPr lang="en-US" sz="700" dirty="0" smtClean="0">
                <a:solidFill>
                  <a:schemeClr val="bg1"/>
                </a:solidFill>
              </a:rPr>
              <a:t>.  Alexander Tiffany Southwest, LLC is an Alexander Tiffany, LLC and Alexander Holdings, LLC affiliate.</a:t>
            </a:r>
            <a:endParaRPr lang="en-US" sz="700" dirty="0">
              <a:solidFill>
                <a:schemeClr val="bg1"/>
              </a:solidFill>
            </a:endParaRPr>
          </a:p>
          <a:p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>
            <a:spLocks/>
          </p:cNvSpPr>
          <p:nvPr/>
        </p:nvSpPr>
        <p:spPr>
          <a:xfrm>
            <a:off x="7059168" y="6565393"/>
            <a:ext cx="1554480" cy="2322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 smtClean="0">
                <a:latin typeface="Californian FB" pitchFamily="18" charset="0"/>
              </a:rPr>
              <a:t>SOUTHWEST PARTNERS</a:t>
            </a:r>
            <a:endParaRPr lang="en-US" sz="900" i="0" dirty="0" smtClean="0"/>
          </a:p>
        </p:txBody>
      </p:sp>
      <p:sp>
        <p:nvSpPr>
          <p:cNvPr id="7" name="Rectangle 6"/>
          <p:cNvSpPr/>
          <p:nvPr/>
        </p:nvSpPr>
        <p:spPr>
          <a:xfrm>
            <a:off x="381000" y="2286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Market net worth 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% $500K-$999.9K household net worth – 2010 estimates 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</a:rPr>
            </a:b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381000" y="1370013"/>
          <a:ext cx="8458200" cy="4651375"/>
        </p:xfrm>
        <a:graphic>
          <a:graphicData uri="http://schemas.openxmlformats.org/presentationml/2006/ole">
            <p:oleObj spid="_x0000_s435202" name="Chart" r:id="rId4" imgW="8763001" imgH="6388068" progId="Excel.Chart.8">
              <p:link updateAutomatic="1"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2484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bg1"/>
                </a:solidFill>
              </a:rPr>
              <a:t>©  2010 Coldwell </a:t>
            </a:r>
            <a:r>
              <a:rPr lang="en-US" sz="700" dirty="0">
                <a:solidFill>
                  <a:schemeClr val="bg1"/>
                </a:solidFill>
              </a:rPr>
              <a:t>Banker Real Estate LLC. Coldwell Banker Commercial ® is a registered trademark licensed </a:t>
            </a:r>
            <a:r>
              <a:rPr lang="en-US" sz="700" dirty="0" smtClean="0">
                <a:solidFill>
                  <a:schemeClr val="bg1"/>
                </a:solidFill>
              </a:rPr>
              <a:t>TO </a:t>
            </a:r>
            <a:r>
              <a:rPr lang="en-US" sz="700" dirty="0">
                <a:solidFill>
                  <a:schemeClr val="bg1"/>
                </a:solidFill>
              </a:rPr>
              <a:t>Coldwell Banker Real Estate LLC</a:t>
            </a:r>
            <a:r>
              <a:rPr lang="en-US" sz="700" dirty="0" smtClean="0">
                <a:solidFill>
                  <a:schemeClr val="bg1"/>
                </a:solidFill>
              </a:rPr>
              <a:t>.</a:t>
            </a:r>
            <a:br>
              <a:rPr lang="en-US" sz="700" dirty="0" smtClean="0">
                <a:solidFill>
                  <a:schemeClr val="bg1"/>
                </a:solidFill>
              </a:rPr>
            </a:br>
            <a:r>
              <a:rPr lang="en-US" sz="700" dirty="0" smtClean="0">
                <a:solidFill>
                  <a:schemeClr val="bg1"/>
                </a:solidFill>
              </a:rPr>
              <a:t> </a:t>
            </a:r>
            <a:r>
              <a:rPr lang="en-US" sz="700" dirty="0">
                <a:solidFill>
                  <a:schemeClr val="bg1"/>
                </a:solidFill>
              </a:rPr>
              <a:t>© </a:t>
            </a:r>
            <a:r>
              <a:rPr lang="en-US" sz="700" dirty="0" smtClean="0">
                <a:solidFill>
                  <a:schemeClr val="bg1"/>
                </a:solidFill>
              </a:rPr>
              <a:t>2010 Alexander </a:t>
            </a:r>
            <a:r>
              <a:rPr lang="en-US" sz="700" dirty="0">
                <a:solidFill>
                  <a:schemeClr val="bg1"/>
                </a:solidFill>
              </a:rPr>
              <a:t>Tiffany Southwest, LLC. </a:t>
            </a:r>
            <a:r>
              <a:rPr lang="en-US" sz="700" dirty="0" smtClean="0">
                <a:solidFill>
                  <a:schemeClr val="bg1"/>
                </a:solidFill>
              </a:rPr>
              <a:t>All content is copyrighted. The Coldwell </a:t>
            </a:r>
            <a:r>
              <a:rPr lang="en-US" sz="700" dirty="0">
                <a:solidFill>
                  <a:schemeClr val="bg1"/>
                </a:solidFill>
              </a:rPr>
              <a:t>Banker Commercial Southwest Partners ® is a registered trademark </a:t>
            </a:r>
            <a:r>
              <a:rPr lang="en-US" sz="700" dirty="0" smtClean="0">
                <a:solidFill>
                  <a:schemeClr val="bg1"/>
                </a:solidFill>
              </a:rPr>
              <a:t>licensed</a:t>
            </a:r>
            <a:br>
              <a:rPr lang="en-US" sz="700" dirty="0" smtClean="0">
                <a:solidFill>
                  <a:schemeClr val="bg1"/>
                </a:solidFill>
              </a:rPr>
            </a:br>
            <a:r>
              <a:rPr lang="en-US" sz="700" dirty="0" smtClean="0">
                <a:solidFill>
                  <a:schemeClr val="bg1"/>
                </a:solidFill>
              </a:rPr>
              <a:t>     TO </a:t>
            </a:r>
            <a:r>
              <a:rPr lang="en-US" sz="700" dirty="0">
                <a:solidFill>
                  <a:schemeClr val="bg1"/>
                </a:solidFill>
              </a:rPr>
              <a:t>Alexander Tiffany Southwest</a:t>
            </a:r>
            <a:r>
              <a:rPr lang="en-US" sz="700" dirty="0" smtClean="0">
                <a:solidFill>
                  <a:schemeClr val="bg1"/>
                </a:solidFill>
              </a:rPr>
              <a:t>,, </a:t>
            </a:r>
            <a:r>
              <a:rPr lang="en-US" sz="700" dirty="0">
                <a:solidFill>
                  <a:schemeClr val="bg1"/>
                </a:solidFill>
              </a:rPr>
              <a:t>LLC</a:t>
            </a:r>
            <a:r>
              <a:rPr lang="en-US" sz="700" dirty="0" smtClean="0">
                <a:solidFill>
                  <a:schemeClr val="bg1"/>
                </a:solidFill>
              </a:rPr>
              <a:t>.  Alexander Tiffany Southwest, LLC is an Alexander Tiffany, LLC and Alexander Holdings, LLC affiliate.</a:t>
            </a:r>
            <a:endParaRPr lang="en-US" sz="700" dirty="0">
              <a:solidFill>
                <a:schemeClr val="bg1"/>
              </a:solidFill>
            </a:endParaRPr>
          </a:p>
          <a:p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>
            <a:spLocks/>
          </p:cNvSpPr>
          <p:nvPr/>
        </p:nvSpPr>
        <p:spPr>
          <a:xfrm>
            <a:off x="7059168" y="6565393"/>
            <a:ext cx="1554480" cy="2322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 smtClean="0">
                <a:latin typeface="Californian FB" pitchFamily="18" charset="0"/>
              </a:rPr>
              <a:t>SOUTHWEST PARTNERS</a:t>
            </a:r>
            <a:endParaRPr lang="en-US" sz="900" i="0" dirty="0" smtClean="0"/>
          </a:p>
        </p:txBody>
      </p:sp>
      <p:sp>
        <p:nvSpPr>
          <p:cNvPr id="7" name="Rectangle 6"/>
          <p:cNvSpPr/>
          <p:nvPr/>
        </p:nvSpPr>
        <p:spPr>
          <a:xfrm>
            <a:off x="381000" y="2286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Market net worth 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% $1M &amp; higher household net worth – 2010 estimates 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</a:rPr>
            </a:b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381000" y="1370013"/>
          <a:ext cx="8458200" cy="4651375"/>
        </p:xfrm>
        <a:graphic>
          <a:graphicData uri="http://schemas.openxmlformats.org/presentationml/2006/ole">
            <p:oleObj spid="_x0000_s436226" name="Chart" r:id="rId4" imgW="8763001" imgH="6388068" progId="Excel.Chart.8">
              <p:link updateAutomatic="1"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2484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bg1"/>
                </a:solidFill>
              </a:rPr>
              <a:t>©  2010 Coldwell </a:t>
            </a:r>
            <a:r>
              <a:rPr lang="en-US" sz="700" dirty="0">
                <a:solidFill>
                  <a:schemeClr val="bg1"/>
                </a:solidFill>
              </a:rPr>
              <a:t>Banker Real Estate LLC. Coldwell Banker Commercial ® is a registered trademark licensed </a:t>
            </a:r>
            <a:r>
              <a:rPr lang="en-US" sz="700" dirty="0" smtClean="0">
                <a:solidFill>
                  <a:schemeClr val="bg1"/>
                </a:solidFill>
              </a:rPr>
              <a:t>TO </a:t>
            </a:r>
            <a:r>
              <a:rPr lang="en-US" sz="700" dirty="0">
                <a:solidFill>
                  <a:schemeClr val="bg1"/>
                </a:solidFill>
              </a:rPr>
              <a:t>Coldwell Banker Real Estate LLC</a:t>
            </a:r>
            <a:r>
              <a:rPr lang="en-US" sz="700" dirty="0" smtClean="0">
                <a:solidFill>
                  <a:schemeClr val="bg1"/>
                </a:solidFill>
              </a:rPr>
              <a:t>.</a:t>
            </a:r>
            <a:br>
              <a:rPr lang="en-US" sz="700" dirty="0" smtClean="0">
                <a:solidFill>
                  <a:schemeClr val="bg1"/>
                </a:solidFill>
              </a:rPr>
            </a:br>
            <a:r>
              <a:rPr lang="en-US" sz="700" dirty="0" smtClean="0">
                <a:solidFill>
                  <a:schemeClr val="bg1"/>
                </a:solidFill>
              </a:rPr>
              <a:t> </a:t>
            </a:r>
            <a:r>
              <a:rPr lang="en-US" sz="700" dirty="0">
                <a:solidFill>
                  <a:schemeClr val="bg1"/>
                </a:solidFill>
              </a:rPr>
              <a:t>© </a:t>
            </a:r>
            <a:r>
              <a:rPr lang="en-US" sz="700" dirty="0" smtClean="0">
                <a:solidFill>
                  <a:schemeClr val="bg1"/>
                </a:solidFill>
              </a:rPr>
              <a:t>2010 Alexander </a:t>
            </a:r>
            <a:r>
              <a:rPr lang="en-US" sz="700" dirty="0">
                <a:solidFill>
                  <a:schemeClr val="bg1"/>
                </a:solidFill>
              </a:rPr>
              <a:t>Tiffany Southwest, LLC. </a:t>
            </a:r>
            <a:r>
              <a:rPr lang="en-US" sz="700" dirty="0" smtClean="0">
                <a:solidFill>
                  <a:schemeClr val="bg1"/>
                </a:solidFill>
              </a:rPr>
              <a:t>All content is copyrighted. The Coldwell </a:t>
            </a:r>
            <a:r>
              <a:rPr lang="en-US" sz="700" dirty="0">
                <a:solidFill>
                  <a:schemeClr val="bg1"/>
                </a:solidFill>
              </a:rPr>
              <a:t>Banker Commercial Southwest Partners ® is a registered trademark </a:t>
            </a:r>
            <a:r>
              <a:rPr lang="en-US" sz="700" dirty="0" smtClean="0">
                <a:solidFill>
                  <a:schemeClr val="bg1"/>
                </a:solidFill>
              </a:rPr>
              <a:t>licensed</a:t>
            </a:r>
            <a:br>
              <a:rPr lang="en-US" sz="700" dirty="0" smtClean="0">
                <a:solidFill>
                  <a:schemeClr val="bg1"/>
                </a:solidFill>
              </a:rPr>
            </a:br>
            <a:r>
              <a:rPr lang="en-US" sz="700" dirty="0" smtClean="0">
                <a:solidFill>
                  <a:schemeClr val="bg1"/>
                </a:solidFill>
              </a:rPr>
              <a:t>     TO </a:t>
            </a:r>
            <a:r>
              <a:rPr lang="en-US" sz="700" dirty="0">
                <a:solidFill>
                  <a:schemeClr val="bg1"/>
                </a:solidFill>
              </a:rPr>
              <a:t>Alexander Tiffany Southwest</a:t>
            </a:r>
            <a:r>
              <a:rPr lang="en-US" sz="700" dirty="0" smtClean="0">
                <a:solidFill>
                  <a:schemeClr val="bg1"/>
                </a:solidFill>
              </a:rPr>
              <a:t>,, </a:t>
            </a:r>
            <a:r>
              <a:rPr lang="en-US" sz="700" dirty="0">
                <a:solidFill>
                  <a:schemeClr val="bg1"/>
                </a:solidFill>
              </a:rPr>
              <a:t>LLC</a:t>
            </a:r>
            <a:r>
              <a:rPr lang="en-US" sz="700" dirty="0" smtClean="0">
                <a:solidFill>
                  <a:schemeClr val="bg1"/>
                </a:solidFill>
              </a:rPr>
              <a:t>.  Alexander Tiffany Southwest, LLC is an Alexander Tiffany, LLC and Alexander Holdings, LLC affiliate.</a:t>
            </a:r>
            <a:endParaRPr lang="en-US" sz="700" dirty="0">
              <a:solidFill>
                <a:schemeClr val="bg1"/>
              </a:solidFill>
            </a:endParaRPr>
          </a:p>
          <a:p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>
            <a:spLocks/>
          </p:cNvSpPr>
          <p:nvPr/>
        </p:nvSpPr>
        <p:spPr>
          <a:xfrm>
            <a:off x="7059168" y="6565393"/>
            <a:ext cx="1554480" cy="2322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 smtClean="0">
                <a:latin typeface="Californian FB" pitchFamily="18" charset="0"/>
              </a:rPr>
              <a:t>SOUTHWEST PARTNERS</a:t>
            </a:r>
            <a:endParaRPr lang="en-US" sz="900" i="0" dirty="0" smtClean="0"/>
          </a:p>
        </p:txBody>
      </p:sp>
      <p:sp>
        <p:nvSpPr>
          <p:cNvPr id="7" name="Rectangle 6"/>
          <p:cNvSpPr/>
          <p:nvPr/>
        </p:nvSpPr>
        <p:spPr>
          <a:xfrm>
            <a:off x="381000" y="2286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Homes </a:t>
            </a:r>
          </a:p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avg values – 2010 &amp; 2015 estimates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</a:rPr>
            </a:b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79875" name="Object 3"/>
          <p:cNvGraphicFramePr>
            <a:graphicFrameLocks noChangeAspect="1"/>
          </p:cNvGraphicFramePr>
          <p:nvPr/>
        </p:nvGraphicFramePr>
        <p:xfrm>
          <a:off x="381000" y="1370013"/>
          <a:ext cx="8382000" cy="4575175"/>
        </p:xfrm>
        <a:graphic>
          <a:graphicData uri="http://schemas.openxmlformats.org/presentationml/2006/ole">
            <p:oleObj spid="_x0000_s150530" name="Chart" r:id="rId4" imgW="8763001" imgH="6388068" progId="Excel.Chart.8">
              <p:link updateAutomatic="1"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2484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bg1"/>
                </a:solidFill>
              </a:rPr>
              <a:t>©  2010 Coldwell </a:t>
            </a:r>
            <a:r>
              <a:rPr lang="en-US" sz="700" dirty="0">
                <a:solidFill>
                  <a:schemeClr val="bg1"/>
                </a:solidFill>
              </a:rPr>
              <a:t>Banker Real Estate LLC. Coldwell Banker Commercial ® is a registered trademark licensed </a:t>
            </a:r>
            <a:r>
              <a:rPr lang="en-US" sz="700" dirty="0" smtClean="0">
                <a:solidFill>
                  <a:schemeClr val="bg1"/>
                </a:solidFill>
              </a:rPr>
              <a:t>TO </a:t>
            </a:r>
            <a:r>
              <a:rPr lang="en-US" sz="700" dirty="0">
                <a:solidFill>
                  <a:schemeClr val="bg1"/>
                </a:solidFill>
              </a:rPr>
              <a:t>Coldwell Banker Real Estate LLC</a:t>
            </a:r>
            <a:r>
              <a:rPr lang="en-US" sz="700" dirty="0" smtClean="0">
                <a:solidFill>
                  <a:schemeClr val="bg1"/>
                </a:solidFill>
              </a:rPr>
              <a:t>.</a:t>
            </a:r>
            <a:br>
              <a:rPr lang="en-US" sz="700" dirty="0" smtClean="0">
                <a:solidFill>
                  <a:schemeClr val="bg1"/>
                </a:solidFill>
              </a:rPr>
            </a:br>
            <a:r>
              <a:rPr lang="en-US" sz="700" dirty="0" smtClean="0">
                <a:solidFill>
                  <a:schemeClr val="bg1"/>
                </a:solidFill>
              </a:rPr>
              <a:t> </a:t>
            </a:r>
            <a:r>
              <a:rPr lang="en-US" sz="700" dirty="0">
                <a:solidFill>
                  <a:schemeClr val="bg1"/>
                </a:solidFill>
              </a:rPr>
              <a:t>© </a:t>
            </a:r>
            <a:r>
              <a:rPr lang="en-US" sz="700" dirty="0" smtClean="0">
                <a:solidFill>
                  <a:schemeClr val="bg1"/>
                </a:solidFill>
              </a:rPr>
              <a:t>2010 Alexander </a:t>
            </a:r>
            <a:r>
              <a:rPr lang="en-US" sz="700" dirty="0">
                <a:solidFill>
                  <a:schemeClr val="bg1"/>
                </a:solidFill>
              </a:rPr>
              <a:t>Tiffany Southwest, LLC. </a:t>
            </a:r>
            <a:r>
              <a:rPr lang="en-US" sz="700" dirty="0" smtClean="0">
                <a:solidFill>
                  <a:schemeClr val="bg1"/>
                </a:solidFill>
              </a:rPr>
              <a:t>All content is copyrighted. The Coldwell </a:t>
            </a:r>
            <a:r>
              <a:rPr lang="en-US" sz="700" dirty="0">
                <a:solidFill>
                  <a:schemeClr val="bg1"/>
                </a:solidFill>
              </a:rPr>
              <a:t>Banker Commercial Southwest Partners ® is a registered trademark </a:t>
            </a:r>
            <a:r>
              <a:rPr lang="en-US" sz="700" dirty="0" smtClean="0">
                <a:solidFill>
                  <a:schemeClr val="bg1"/>
                </a:solidFill>
              </a:rPr>
              <a:t>licensed</a:t>
            </a:r>
            <a:br>
              <a:rPr lang="en-US" sz="700" dirty="0" smtClean="0">
                <a:solidFill>
                  <a:schemeClr val="bg1"/>
                </a:solidFill>
              </a:rPr>
            </a:br>
            <a:r>
              <a:rPr lang="en-US" sz="700" dirty="0" smtClean="0">
                <a:solidFill>
                  <a:schemeClr val="bg1"/>
                </a:solidFill>
              </a:rPr>
              <a:t>     TO </a:t>
            </a:r>
            <a:r>
              <a:rPr lang="en-US" sz="700" dirty="0">
                <a:solidFill>
                  <a:schemeClr val="bg1"/>
                </a:solidFill>
              </a:rPr>
              <a:t>Alexander Tiffany Southwest</a:t>
            </a:r>
            <a:r>
              <a:rPr lang="en-US" sz="700" dirty="0" smtClean="0">
                <a:solidFill>
                  <a:schemeClr val="bg1"/>
                </a:solidFill>
              </a:rPr>
              <a:t>,, </a:t>
            </a:r>
            <a:r>
              <a:rPr lang="en-US" sz="700" dirty="0">
                <a:solidFill>
                  <a:schemeClr val="bg1"/>
                </a:solidFill>
              </a:rPr>
              <a:t>LLC</a:t>
            </a:r>
            <a:r>
              <a:rPr lang="en-US" sz="700" dirty="0" smtClean="0">
                <a:solidFill>
                  <a:schemeClr val="bg1"/>
                </a:solidFill>
              </a:rPr>
              <a:t>.  Alexander Tiffany Southwest, LLC is an Alexander Tiffany, LLC and Alexander Holdings, LLC affiliate.</a:t>
            </a:r>
            <a:endParaRPr lang="en-US" sz="700" dirty="0">
              <a:solidFill>
                <a:schemeClr val="bg1"/>
              </a:solidFill>
            </a:endParaRPr>
          </a:p>
          <a:p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>
            <a:spLocks/>
          </p:cNvSpPr>
          <p:nvPr/>
        </p:nvSpPr>
        <p:spPr>
          <a:xfrm>
            <a:off x="7059168" y="6565393"/>
            <a:ext cx="1554480" cy="2322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 smtClean="0">
                <a:latin typeface="Californian FB" pitchFamily="18" charset="0"/>
              </a:rPr>
              <a:t>SOUTHWEST PARTNERS</a:t>
            </a:r>
            <a:endParaRPr lang="en-US" sz="900" i="0" dirty="0" smtClean="0"/>
          </a:p>
        </p:txBody>
      </p:sp>
      <p:sp>
        <p:nvSpPr>
          <p:cNvPr id="7" name="Rectangle 6"/>
          <p:cNvSpPr/>
          <p:nvPr/>
        </p:nvSpPr>
        <p:spPr>
          <a:xfrm>
            <a:off x="381000" y="2286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Home values </a:t>
            </a:r>
          </a:p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home values $150K – $199.9K –  2010 estimates 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</a:rPr>
            </a:b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381000" y="1370013"/>
          <a:ext cx="8382000" cy="4575175"/>
        </p:xfrm>
        <a:graphic>
          <a:graphicData uri="http://schemas.openxmlformats.org/presentationml/2006/ole">
            <p:oleObj spid="_x0000_s438274" name="Chart" r:id="rId4" imgW="8763001" imgH="6388068" progId="Excel.Chart.8">
              <p:link updateAutomatic="1"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2484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bg1"/>
                </a:solidFill>
              </a:rPr>
              <a:t>©  2010 Coldwell </a:t>
            </a:r>
            <a:r>
              <a:rPr lang="en-US" sz="700" dirty="0">
                <a:solidFill>
                  <a:schemeClr val="bg1"/>
                </a:solidFill>
              </a:rPr>
              <a:t>Banker Real Estate LLC. Coldwell Banker Commercial ® is a registered trademark licensed </a:t>
            </a:r>
            <a:r>
              <a:rPr lang="en-US" sz="700" dirty="0" smtClean="0">
                <a:solidFill>
                  <a:schemeClr val="bg1"/>
                </a:solidFill>
              </a:rPr>
              <a:t>TO </a:t>
            </a:r>
            <a:r>
              <a:rPr lang="en-US" sz="700" dirty="0">
                <a:solidFill>
                  <a:schemeClr val="bg1"/>
                </a:solidFill>
              </a:rPr>
              <a:t>Coldwell Banker Real Estate LLC</a:t>
            </a:r>
            <a:r>
              <a:rPr lang="en-US" sz="700" dirty="0" smtClean="0">
                <a:solidFill>
                  <a:schemeClr val="bg1"/>
                </a:solidFill>
              </a:rPr>
              <a:t>.</a:t>
            </a:r>
            <a:br>
              <a:rPr lang="en-US" sz="700" dirty="0" smtClean="0">
                <a:solidFill>
                  <a:schemeClr val="bg1"/>
                </a:solidFill>
              </a:rPr>
            </a:br>
            <a:r>
              <a:rPr lang="en-US" sz="700" dirty="0" smtClean="0">
                <a:solidFill>
                  <a:schemeClr val="bg1"/>
                </a:solidFill>
              </a:rPr>
              <a:t> </a:t>
            </a:r>
            <a:r>
              <a:rPr lang="en-US" sz="700" dirty="0">
                <a:solidFill>
                  <a:schemeClr val="bg1"/>
                </a:solidFill>
              </a:rPr>
              <a:t>© </a:t>
            </a:r>
            <a:r>
              <a:rPr lang="en-US" sz="700" dirty="0" smtClean="0">
                <a:solidFill>
                  <a:schemeClr val="bg1"/>
                </a:solidFill>
              </a:rPr>
              <a:t>2010 Alexander </a:t>
            </a:r>
            <a:r>
              <a:rPr lang="en-US" sz="700" dirty="0">
                <a:solidFill>
                  <a:schemeClr val="bg1"/>
                </a:solidFill>
              </a:rPr>
              <a:t>Tiffany Southwest, LLC. </a:t>
            </a:r>
            <a:r>
              <a:rPr lang="en-US" sz="700" dirty="0" smtClean="0">
                <a:solidFill>
                  <a:schemeClr val="bg1"/>
                </a:solidFill>
              </a:rPr>
              <a:t>All content is copyrighted. The Coldwell </a:t>
            </a:r>
            <a:r>
              <a:rPr lang="en-US" sz="700" dirty="0">
                <a:solidFill>
                  <a:schemeClr val="bg1"/>
                </a:solidFill>
              </a:rPr>
              <a:t>Banker Commercial Southwest Partners ® is a registered trademark </a:t>
            </a:r>
            <a:r>
              <a:rPr lang="en-US" sz="700" dirty="0" smtClean="0">
                <a:solidFill>
                  <a:schemeClr val="bg1"/>
                </a:solidFill>
              </a:rPr>
              <a:t>licensed</a:t>
            </a:r>
            <a:br>
              <a:rPr lang="en-US" sz="700" dirty="0" smtClean="0">
                <a:solidFill>
                  <a:schemeClr val="bg1"/>
                </a:solidFill>
              </a:rPr>
            </a:br>
            <a:r>
              <a:rPr lang="en-US" sz="700" dirty="0" smtClean="0">
                <a:solidFill>
                  <a:schemeClr val="bg1"/>
                </a:solidFill>
              </a:rPr>
              <a:t>     TO </a:t>
            </a:r>
            <a:r>
              <a:rPr lang="en-US" sz="700" dirty="0">
                <a:solidFill>
                  <a:schemeClr val="bg1"/>
                </a:solidFill>
              </a:rPr>
              <a:t>Alexander Tiffany Southwest</a:t>
            </a:r>
            <a:r>
              <a:rPr lang="en-US" sz="700" dirty="0" smtClean="0">
                <a:solidFill>
                  <a:schemeClr val="bg1"/>
                </a:solidFill>
              </a:rPr>
              <a:t>,, </a:t>
            </a:r>
            <a:r>
              <a:rPr lang="en-US" sz="700" dirty="0">
                <a:solidFill>
                  <a:schemeClr val="bg1"/>
                </a:solidFill>
              </a:rPr>
              <a:t>LLC</a:t>
            </a:r>
            <a:r>
              <a:rPr lang="en-US" sz="700" dirty="0" smtClean="0">
                <a:solidFill>
                  <a:schemeClr val="bg1"/>
                </a:solidFill>
              </a:rPr>
              <a:t>.  Alexander Tiffany Southwest, LLC is an Alexander Tiffany, LLC and Alexander Holdings, LLC affiliate.</a:t>
            </a:r>
            <a:endParaRPr lang="en-US" sz="700" dirty="0">
              <a:solidFill>
                <a:schemeClr val="bg1"/>
              </a:solidFill>
            </a:endParaRPr>
          </a:p>
          <a:p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>
            <a:spLocks/>
          </p:cNvSpPr>
          <p:nvPr/>
        </p:nvSpPr>
        <p:spPr>
          <a:xfrm>
            <a:off x="7059168" y="6565393"/>
            <a:ext cx="1554480" cy="2322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 smtClean="0">
                <a:latin typeface="Californian FB" pitchFamily="18" charset="0"/>
              </a:rPr>
              <a:t>SOUTHWEST PARTNERS</a:t>
            </a:r>
            <a:endParaRPr lang="en-US" sz="900" i="0" dirty="0" smtClean="0"/>
          </a:p>
        </p:txBody>
      </p:sp>
      <p:sp>
        <p:nvSpPr>
          <p:cNvPr id="7" name="Rectangle 6"/>
          <p:cNvSpPr/>
          <p:nvPr/>
        </p:nvSpPr>
        <p:spPr>
          <a:xfrm>
            <a:off x="381000" y="2286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Home values </a:t>
            </a:r>
          </a:p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home values $300K – $399.9K –  2010 estimates 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</a:rPr>
            </a:b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381000" y="1370013"/>
          <a:ext cx="8382000" cy="4651375"/>
        </p:xfrm>
        <a:graphic>
          <a:graphicData uri="http://schemas.openxmlformats.org/presentationml/2006/ole">
            <p:oleObj spid="_x0000_s439298" name="Chart" r:id="rId4" imgW="8763001" imgH="6388068" progId="Excel.Chart.8">
              <p:link updateAutomatic="1"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2484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bg1"/>
                </a:solidFill>
              </a:rPr>
              <a:t>©  2010 Coldwell </a:t>
            </a:r>
            <a:r>
              <a:rPr lang="en-US" sz="700" dirty="0">
                <a:solidFill>
                  <a:schemeClr val="bg1"/>
                </a:solidFill>
              </a:rPr>
              <a:t>Banker Real Estate LLC. Coldwell Banker Commercial ® is a registered trademark licensed </a:t>
            </a:r>
            <a:r>
              <a:rPr lang="en-US" sz="700" dirty="0" smtClean="0">
                <a:solidFill>
                  <a:schemeClr val="bg1"/>
                </a:solidFill>
              </a:rPr>
              <a:t>TO </a:t>
            </a:r>
            <a:r>
              <a:rPr lang="en-US" sz="700" dirty="0">
                <a:solidFill>
                  <a:schemeClr val="bg1"/>
                </a:solidFill>
              </a:rPr>
              <a:t>Coldwell Banker Real Estate LLC</a:t>
            </a:r>
            <a:r>
              <a:rPr lang="en-US" sz="700" dirty="0" smtClean="0">
                <a:solidFill>
                  <a:schemeClr val="bg1"/>
                </a:solidFill>
              </a:rPr>
              <a:t>.</a:t>
            </a:r>
            <a:br>
              <a:rPr lang="en-US" sz="700" dirty="0" smtClean="0">
                <a:solidFill>
                  <a:schemeClr val="bg1"/>
                </a:solidFill>
              </a:rPr>
            </a:br>
            <a:r>
              <a:rPr lang="en-US" sz="700" dirty="0" smtClean="0">
                <a:solidFill>
                  <a:schemeClr val="bg1"/>
                </a:solidFill>
              </a:rPr>
              <a:t> </a:t>
            </a:r>
            <a:r>
              <a:rPr lang="en-US" sz="700" dirty="0">
                <a:solidFill>
                  <a:schemeClr val="bg1"/>
                </a:solidFill>
              </a:rPr>
              <a:t>© </a:t>
            </a:r>
            <a:r>
              <a:rPr lang="en-US" sz="700" dirty="0" smtClean="0">
                <a:solidFill>
                  <a:schemeClr val="bg1"/>
                </a:solidFill>
              </a:rPr>
              <a:t>2010 Alexander </a:t>
            </a:r>
            <a:r>
              <a:rPr lang="en-US" sz="700" dirty="0">
                <a:solidFill>
                  <a:schemeClr val="bg1"/>
                </a:solidFill>
              </a:rPr>
              <a:t>Tiffany Southwest, LLC. </a:t>
            </a:r>
            <a:r>
              <a:rPr lang="en-US" sz="700" dirty="0" smtClean="0">
                <a:solidFill>
                  <a:schemeClr val="bg1"/>
                </a:solidFill>
              </a:rPr>
              <a:t>All content is copyrighted. The Coldwell </a:t>
            </a:r>
            <a:r>
              <a:rPr lang="en-US" sz="700" dirty="0">
                <a:solidFill>
                  <a:schemeClr val="bg1"/>
                </a:solidFill>
              </a:rPr>
              <a:t>Banker Commercial Southwest Partners ® is a registered trademark </a:t>
            </a:r>
            <a:r>
              <a:rPr lang="en-US" sz="700" dirty="0" smtClean="0">
                <a:solidFill>
                  <a:schemeClr val="bg1"/>
                </a:solidFill>
              </a:rPr>
              <a:t>licensed</a:t>
            </a:r>
            <a:br>
              <a:rPr lang="en-US" sz="700" dirty="0" smtClean="0">
                <a:solidFill>
                  <a:schemeClr val="bg1"/>
                </a:solidFill>
              </a:rPr>
            </a:br>
            <a:r>
              <a:rPr lang="en-US" sz="700" dirty="0" smtClean="0">
                <a:solidFill>
                  <a:schemeClr val="bg1"/>
                </a:solidFill>
              </a:rPr>
              <a:t>     TO </a:t>
            </a:r>
            <a:r>
              <a:rPr lang="en-US" sz="700" dirty="0">
                <a:solidFill>
                  <a:schemeClr val="bg1"/>
                </a:solidFill>
              </a:rPr>
              <a:t>Alexander Tiffany Southwest</a:t>
            </a:r>
            <a:r>
              <a:rPr lang="en-US" sz="700" dirty="0" smtClean="0">
                <a:solidFill>
                  <a:schemeClr val="bg1"/>
                </a:solidFill>
              </a:rPr>
              <a:t>,, </a:t>
            </a:r>
            <a:r>
              <a:rPr lang="en-US" sz="700" dirty="0">
                <a:solidFill>
                  <a:schemeClr val="bg1"/>
                </a:solidFill>
              </a:rPr>
              <a:t>LLC</a:t>
            </a:r>
            <a:r>
              <a:rPr lang="en-US" sz="700" dirty="0" smtClean="0">
                <a:solidFill>
                  <a:schemeClr val="bg1"/>
                </a:solidFill>
              </a:rPr>
              <a:t>.  Alexander Tiffany Southwest, LLC is an Alexander Tiffany, LLC and Alexander Holdings, LLC affiliate.</a:t>
            </a:r>
            <a:endParaRPr lang="en-US" sz="700" dirty="0">
              <a:solidFill>
                <a:schemeClr val="bg1"/>
              </a:solidFill>
            </a:endParaRPr>
          </a:p>
          <a:p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>
            <a:spLocks/>
          </p:cNvSpPr>
          <p:nvPr/>
        </p:nvSpPr>
        <p:spPr>
          <a:xfrm>
            <a:off x="7059168" y="6565393"/>
            <a:ext cx="1554480" cy="2322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 smtClean="0">
                <a:latin typeface="Californian FB" pitchFamily="18" charset="0"/>
              </a:rPr>
              <a:t>SOUTHWEST PARTNERS</a:t>
            </a:r>
            <a:endParaRPr lang="en-US" sz="900" i="0" dirty="0" smtClean="0"/>
          </a:p>
        </p:txBody>
      </p:sp>
      <p:sp>
        <p:nvSpPr>
          <p:cNvPr id="7" name="Rectangle 6"/>
          <p:cNvSpPr/>
          <p:nvPr/>
        </p:nvSpPr>
        <p:spPr>
          <a:xfrm>
            <a:off x="381000" y="2286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Home values </a:t>
            </a:r>
          </a:p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home values $400K – $499.9K –  2010 estimates 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</a:rPr>
            </a:b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381000" y="1370013"/>
          <a:ext cx="8382000" cy="4575175"/>
        </p:xfrm>
        <a:graphic>
          <a:graphicData uri="http://schemas.openxmlformats.org/presentationml/2006/ole">
            <p:oleObj spid="_x0000_s440322" name="Chart" r:id="rId4" imgW="8763001" imgH="6388068" progId="Excel.Chart.8">
              <p:link updateAutomatic="1"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54849</TotalTime>
  <Words>1139</Words>
  <Application>Microsoft Office PowerPoint</Application>
  <PresentationFormat>On-screen Show (4:3)</PresentationFormat>
  <Paragraphs>149</Paragraphs>
  <Slides>31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31</vt:i4>
      </vt:variant>
      <vt:variant>
        <vt:lpstr>Slide Titles</vt:lpstr>
      </vt:variant>
      <vt:variant>
        <vt:i4>31</vt:i4>
      </vt:variant>
    </vt:vector>
  </HeadingPairs>
  <TitlesOfParts>
    <vt:vector size="63" baseType="lpstr">
      <vt:lpstr>Blank Presentation</vt:lpstr>
      <vt:lpstr>C:\Users\sat ga\Documents\AA Micro templates\Micro template.xlsx!Unemployment</vt:lpstr>
      <vt:lpstr>C:\Users\sat ga\Documents\AA Micro templates\Micro template.xlsx!Median net worth 2009</vt:lpstr>
      <vt:lpstr>C:\Users\sat ga\Documents\AA Micro templates\Micro template.xlsx!HH NW $250-499.9K</vt:lpstr>
      <vt:lpstr>C:\Users\sat ga\Documents\AA Micro templates\Micro template.xlsx!HH NW $500-999.9K</vt:lpstr>
      <vt:lpstr>C:\Users\sat ga\Documents\AA Micro templates\Micro template.xlsx!HH NW $1M &amp; up</vt:lpstr>
      <vt:lpstr>C:\Users\sat ga\Documents\AA Micro templates\Micro template.xlsx!Avg home values</vt:lpstr>
      <vt:lpstr>C:\Users\sat ga\Documents\AA Micro templates\Micro template.xlsx!hv 2000 $150K-$199.9</vt:lpstr>
      <vt:lpstr>C:\Users\sat ga\Documents\AA Micro templates\Micro template.xlsx!hv 2000 $300K-$399.9</vt:lpstr>
      <vt:lpstr>C:\Users\sat ga\Documents\AA Micro templates\Micro template.xlsx!hv 2000 $400K-$499.9</vt:lpstr>
      <vt:lpstr>C:\Users\sat ga\Documents\AA Micro templates\Micro template.xlsx!hv 2000 $500K-$749.9</vt:lpstr>
      <vt:lpstr>C:\Users\sat ga\Documents\AA Micro templates\Micro template.xlsx!Median home values</vt:lpstr>
      <vt:lpstr>C:\Users\sat ga\Documents\AA Micro templates\Micro template.xlsx!Home SF detached</vt:lpstr>
      <vt:lpstr>C:\Users\sat ga\Documents\AA Micro templates\Micro template.xlsx!Home duplex</vt:lpstr>
      <vt:lpstr>C:\Users\sat ga\Documents\AA Micro templates\Micro template.xlsx!Home 3 or 4</vt:lpstr>
      <vt:lpstr>C:\Users\sat ga\Documents\AA Micro templates\Micro template.xlsx!Home 5 to 9</vt:lpstr>
      <vt:lpstr>C:\Users\sat ga\Documents\AA Micro templates\Micro template.xlsx!Home 10 to 19</vt:lpstr>
      <vt:lpstr>C:\Users\sat ga\Documents\AA Micro templates\Micro template.xlsx!Home 20 to 49</vt:lpstr>
      <vt:lpstr>C:\Users\sat ga\Documents\AA Micro templates\Micro template.xlsx!Home 50 &amp; higher</vt:lpstr>
      <vt:lpstr>C:\Users\sat ga\Documents\AA Micro templates\Micro template.xlsx!$100K HHI %</vt:lpstr>
      <vt:lpstr>C:\Users\sat ga\Documents\AA Micro templates\Micro template.xlsx!$250K HHI %</vt:lpstr>
      <vt:lpstr>C:\Users\sat ga\Documents\AA Micro templates\Micro template.xlsx!HHI $100K</vt:lpstr>
      <vt:lpstr>C:\Users\sat ga\Documents\AA Micro templates\Micro template.xlsx!2010 avg mort by hv</vt:lpstr>
      <vt:lpstr>C:\Users\sat ga\Documents\AA Micro templates\Micro template.xlsx!2000 mortgages $1500-$1999</vt:lpstr>
      <vt:lpstr>C:\Users\sat ga\Documents\AA Micro templates\Micro template.xlsx!2000 mortgages $2000-$2499</vt:lpstr>
      <vt:lpstr>C:\Users\sat ga\Documents\AA Micro templates\Micro template.xlsx!2000 mortgages $2000-$2499</vt:lpstr>
      <vt:lpstr>C:\Users\sat ga\Documents\AA Micro templates\Micro template.xlsx!2000 mortgages $3000 &amp; higher</vt:lpstr>
      <vt:lpstr>C:\Users\sat ga\Documents\AA Micro templates\Micro template.xlsx!Vacant homes for rent</vt:lpstr>
      <vt:lpstr>C:\Users\sat ga\Documents\AA Micro templates\Micro template.xlsx!Vacant homes for sale</vt:lpstr>
      <vt:lpstr>C:\Users\sat ga\Documents\AA Micro templates\Micro template.xlsx!% retail</vt:lpstr>
      <vt:lpstr>C:\Users\sat ga\Documents\AA Micro templates\Micro template.xlsx!% utilities</vt:lpstr>
      <vt:lpstr>C:\Users\sat ga\Documents\AA Micro templates\Micro template.xlsx!% Government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St. Jacques Marketing,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St. Jacques Marketing</dc:creator>
  <cp:lastModifiedBy>sat ga</cp:lastModifiedBy>
  <cp:revision>837</cp:revision>
  <dcterms:created xsi:type="dcterms:W3CDTF">2006-01-11T19:01:24Z</dcterms:created>
  <dcterms:modified xsi:type="dcterms:W3CDTF">2010-12-06T02:46:18Z</dcterms:modified>
</cp:coreProperties>
</file>