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6">
  <p:sldMasterIdLst>
    <p:sldMasterId id="2147483672" r:id="rId1"/>
  </p:sldMasterIdLst>
  <p:notesMasterIdLst>
    <p:notesMasterId r:id="rId12"/>
  </p:notesMasterIdLst>
  <p:handoutMasterIdLst>
    <p:handoutMasterId r:id="rId13"/>
  </p:handoutMasterIdLst>
  <p:sldIdLst>
    <p:sldId id="256" r:id="rId2"/>
    <p:sldId id="279" r:id="rId3"/>
    <p:sldId id="270" r:id="rId4"/>
    <p:sldId id="271" r:id="rId5"/>
    <p:sldId id="274" r:id="rId6"/>
    <p:sldId id="272" r:id="rId7"/>
    <p:sldId id="282" r:id="rId8"/>
    <p:sldId id="275" r:id="rId9"/>
    <p:sldId id="276" r:id="rId10"/>
    <p:sldId id="321" r:id="rId11"/>
  </p:sldIdLst>
  <p:sldSz cx="7772400" cy="100584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4E95"/>
    <a:srgbClr val="BC93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479" autoAdjust="0"/>
    <p:restoredTop sz="91069" autoAdjust="0"/>
  </p:normalViewPr>
  <p:slideViewPr>
    <p:cSldViewPr snapToGrid="0">
      <p:cViewPr>
        <p:scale>
          <a:sx n="75" d="100"/>
          <a:sy n="75" d="100"/>
        </p:scale>
        <p:origin x="2338" y="-44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4B4B169-3DE9-076D-35C9-8221A2AD6ADB}"/>
              </a:ext>
            </a:extLst>
          </p:cNvPr>
          <p:cNvSpPr>
            <a:spLocks noGrp="1"/>
          </p:cNvSpPr>
          <p:nvPr>
            <p:ph type="hdr" sz="quarter"/>
          </p:nvPr>
        </p:nvSpPr>
        <p:spPr>
          <a:xfrm>
            <a:off x="0" y="1"/>
            <a:ext cx="3170583" cy="482027"/>
          </a:xfrm>
          <a:prstGeom prst="rect">
            <a:avLst/>
          </a:prstGeom>
        </p:spPr>
        <p:txBody>
          <a:bodyPr vert="horz" lIns="94851" tIns="47425" rIns="94851" bIns="47425" rtlCol="0"/>
          <a:lstStyle>
            <a:lvl1pPr algn="l">
              <a:defRPr sz="1200"/>
            </a:lvl1pPr>
          </a:lstStyle>
          <a:p>
            <a:endParaRPr lang="en-US"/>
          </a:p>
        </p:txBody>
      </p:sp>
      <p:sp>
        <p:nvSpPr>
          <p:cNvPr id="3" name="Date Placeholder 2">
            <a:extLst>
              <a:ext uri="{FF2B5EF4-FFF2-40B4-BE49-F238E27FC236}">
                <a16:creationId xmlns:a16="http://schemas.microsoft.com/office/drawing/2014/main" id="{B718229A-77CD-D030-19C0-A6E4DF15A073}"/>
              </a:ext>
            </a:extLst>
          </p:cNvPr>
          <p:cNvSpPr>
            <a:spLocks noGrp="1"/>
          </p:cNvSpPr>
          <p:nvPr>
            <p:ph type="dt" sz="quarter" idx="1"/>
          </p:nvPr>
        </p:nvSpPr>
        <p:spPr>
          <a:xfrm>
            <a:off x="4142962" y="1"/>
            <a:ext cx="3170583" cy="482027"/>
          </a:xfrm>
          <a:prstGeom prst="rect">
            <a:avLst/>
          </a:prstGeom>
        </p:spPr>
        <p:txBody>
          <a:bodyPr vert="horz" lIns="94851" tIns="47425" rIns="94851" bIns="47425" rtlCol="0"/>
          <a:lstStyle>
            <a:lvl1pPr algn="r">
              <a:defRPr sz="1200"/>
            </a:lvl1pPr>
          </a:lstStyle>
          <a:p>
            <a:fld id="{DE4CEFD1-CA16-4FD9-8AA2-41DF5E0378E3}" type="datetimeFigureOut">
              <a:rPr lang="en-US" smtClean="0"/>
              <a:t>11/15/2024</a:t>
            </a:fld>
            <a:endParaRPr lang="en-US"/>
          </a:p>
        </p:txBody>
      </p:sp>
      <p:sp>
        <p:nvSpPr>
          <p:cNvPr id="4" name="Footer Placeholder 3">
            <a:extLst>
              <a:ext uri="{FF2B5EF4-FFF2-40B4-BE49-F238E27FC236}">
                <a16:creationId xmlns:a16="http://schemas.microsoft.com/office/drawing/2014/main" id="{6B26113F-BCF5-F490-676C-BF602C783530}"/>
              </a:ext>
            </a:extLst>
          </p:cNvPr>
          <p:cNvSpPr>
            <a:spLocks noGrp="1"/>
          </p:cNvSpPr>
          <p:nvPr>
            <p:ph type="ftr" sz="quarter" idx="2"/>
          </p:nvPr>
        </p:nvSpPr>
        <p:spPr>
          <a:xfrm>
            <a:off x="0" y="9119173"/>
            <a:ext cx="3170583" cy="482027"/>
          </a:xfrm>
          <a:prstGeom prst="rect">
            <a:avLst/>
          </a:prstGeom>
        </p:spPr>
        <p:txBody>
          <a:bodyPr vert="horz" lIns="94851" tIns="47425" rIns="94851" bIns="47425"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53DEF7D-4201-59DF-9885-89DE193654F5}"/>
              </a:ext>
            </a:extLst>
          </p:cNvPr>
          <p:cNvSpPr>
            <a:spLocks noGrp="1"/>
          </p:cNvSpPr>
          <p:nvPr>
            <p:ph type="sldNum" sz="quarter" idx="3"/>
          </p:nvPr>
        </p:nvSpPr>
        <p:spPr>
          <a:xfrm>
            <a:off x="4142962" y="9119173"/>
            <a:ext cx="3170583" cy="482027"/>
          </a:xfrm>
          <a:prstGeom prst="rect">
            <a:avLst/>
          </a:prstGeom>
        </p:spPr>
        <p:txBody>
          <a:bodyPr vert="horz" lIns="94851" tIns="47425" rIns="94851" bIns="47425" rtlCol="0" anchor="b"/>
          <a:lstStyle>
            <a:lvl1pPr algn="r">
              <a:defRPr sz="1200"/>
            </a:lvl1pPr>
          </a:lstStyle>
          <a:p>
            <a:fld id="{8E0A5A23-61EA-4727-8301-A9FB0F792840}" type="slidenum">
              <a:rPr lang="en-US" smtClean="0"/>
              <a:t>‹#›</a:t>
            </a:fld>
            <a:endParaRPr lang="en-US"/>
          </a:p>
        </p:txBody>
      </p:sp>
    </p:spTree>
    <p:extLst>
      <p:ext uri="{BB962C8B-B14F-4D97-AF65-F5344CB8AC3E}">
        <p14:creationId xmlns:p14="http://schemas.microsoft.com/office/powerpoint/2010/main" val="4186839940"/>
      </p:ext>
    </p:extLst>
  </p:cSld>
  <p:clrMap bg1="lt1" tx1="dk1" bg2="lt2" tx2="dk2" accent1="accent1" accent2="accent2" accent3="accent3" accent4="accent4" accent5="accent5" accent6="accent6" hlink="hlink" folHlink="folHlink"/>
  <p:hf sldNum="0"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70583" cy="482027"/>
          </a:xfrm>
          <a:prstGeom prst="rect">
            <a:avLst/>
          </a:prstGeom>
        </p:spPr>
        <p:txBody>
          <a:bodyPr vert="horz" lIns="94851" tIns="47425" rIns="94851" bIns="47425" rtlCol="0"/>
          <a:lstStyle>
            <a:lvl1pPr algn="l">
              <a:defRPr sz="1200"/>
            </a:lvl1pPr>
          </a:lstStyle>
          <a:p>
            <a:endParaRPr lang="en-US"/>
          </a:p>
        </p:txBody>
      </p:sp>
      <p:sp>
        <p:nvSpPr>
          <p:cNvPr id="3" name="Date Placeholder 2"/>
          <p:cNvSpPr>
            <a:spLocks noGrp="1"/>
          </p:cNvSpPr>
          <p:nvPr>
            <p:ph type="dt" idx="1"/>
          </p:nvPr>
        </p:nvSpPr>
        <p:spPr>
          <a:xfrm>
            <a:off x="4142962" y="1"/>
            <a:ext cx="3170583" cy="482027"/>
          </a:xfrm>
          <a:prstGeom prst="rect">
            <a:avLst/>
          </a:prstGeom>
        </p:spPr>
        <p:txBody>
          <a:bodyPr vert="horz" lIns="94851" tIns="47425" rIns="94851" bIns="47425" rtlCol="0"/>
          <a:lstStyle>
            <a:lvl1pPr algn="r">
              <a:defRPr sz="1200"/>
            </a:lvl1pPr>
          </a:lstStyle>
          <a:p>
            <a:fld id="{721A1D90-61F3-49A1-ADA8-2E6EB6887B60}" type="datetimeFigureOut">
              <a:rPr lang="en-US" smtClean="0"/>
              <a:t>11/15/2024</a:t>
            </a:fld>
            <a:endParaRPr lang="en-US"/>
          </a:p>
        </p:txBody>
      </p:sp>
      <p:sp>
        <p:nvSpPr>
          <p:cNvPr id="4" name="Slide Image Placeholder 3"/>
          <p:cNvSpPr>
            <a:spLocks noGrp="1" noRot="1" noChangeAspect="1"/>
          </p:cNvSpPr>
          <p:nvPr>
            <p:ph type="sldImg" idx="2"/>
          </p:nvPr>
        </p:nvSpPr>
        <p:spPr>
          <a:xfrm>
            <a:off x="2405063" y="1200150"/>
            <a:ext cx="2505075" cy="3240088"/>
          </a:xfrm>
          <a:prstGeom prst="rect">
            <a:avLst/>
          </a:prstGeom>
          <a:noFill/>
          <a:ln w="12700">
            <a:solidFill>
              <a:prstClr val="black"/>
            </a:solidFill>
          </a:ln>
        </p:spPr>
        <p:txBody>
          <a:bodyPr vert="horz" lIns="94851" tIns="47425" rIns="94851" bIns="47425" rtlCol="0" anchor="ctr"/>
          <a:lstStyle/>
          <a:p>
            <a:endParaRPr lang="en-US"/>
          </a:p>
        </p:txBody>
      </p:sp>
      <p:sp>
        <p:nvSpPr>
          <p:cNvPr id="5" name="Notes Placeholder 4"/>
          <p:cNvSpPr>
            <a:spLocks noGrp="1"/>
          </p:cNvSpPr>
          <p:nvPr>
            <p:ph type="body" sz="quarter" idx="3"/>
          </p:nvPr>
        </p:nvSpPr>
        <p:spPr>
          <a:xfrm>
            <a:off x="732183" y="4620250"/>
            <a:ext cx="5850835" cy="3780800"/>
          </a:xfrm>
          <a:prstGeom prst="rect">
            <a:avLst/>
          </a:prstGeom>
        </p:spPr>
        <p:txBody>
          <a:bodyPr vert="horz" lIns="94851" tIns="47425" rIns="94851" bIns="4742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173"/>
            <a:ext cx="3170583" cy="482027"/>
          </a:xfrm>
          <a:prstGeom prst="rect">
            <a:avLst/>
          </a:prstGeom>
        </p:spPr>
        <p:txBody>
          <a:bodyPr vert="horz" lIns="94851" tIns="47425" rIns="94851" bIns="47425" rtlCol="0" anchor="b"/>
          <a:lstStyle>
            <a:lvl1pPr algn="l">
              <a:defRPr sz="1200"/>
            </a:lvl1pPr>
          </a:lstStyle>
          <a:p>
            <a:endParaRPr lang="en-US"/>
          </a:p>
        </p:txBody>
      </p:sp>
      <p:sp>
        <p:nvSpPr>
          <p:cNvPr id="7" name="Slide Number Placeholder 6"/>
          <p:cNvSpPr>
            <a:spLocks noGrp="1"/>
          </p:cNvSpPr>
          <p:nvPr>
            <p:ph type="sldNum" sz="quarter" idx="5"/>
          </p:nvPr>
        </p:nvSpPr>
        <p:spPr>
          <a:xfrm>
            <a:off x="4142962" y="9119173"/>
            <a:ext cx="3170583" cy="482027"/>
          </a:xfrm>
          <a:prstGeom prst="rect">
            <a:avLst/>
          </a:prstGeom>
        </p:spPr>
        <p:txBody>
          <a:bodyPr vert="horz" lIns="94851" tIns="47425" rIns="94851" bIns="47425" rtlCol="0" anchor="b"/>
          <a:lstStyle>
            <a:lvl1pPr algn="r">
              <a:defRPr sz="1200"/>
            </a:lvl1pPr>
          </a:lstStyle>
          <a:p>
            <a:fld id="{5EE236FB-B1EB-485C-8C1F-EBC1D6D6A465}" type="slidenum">
              <a:rPr lang="en-US" smtClean="0"/>
              <a:t>‹#›</a:t>
            </a:fld>
            <a:endParaRPr lang="en-US"/>
          </a:p>
        </p:txBody>
      </p:sp>
    </p:spTree>
    <p:extLst>
      <p:ext uri="{BB962C8B-B14F-4D97-AF65-F5344CB8AC3E}">
        <p14:creationId xmlns:p14="http://schemas.microsoft.com/office/powerpoint/2010/main" val="1369279742"/>
      </p:ext>
    </p:extLst>
  </p:cSld>
  <p:clrMap bg1="lt1" tx1="dk1" bg2="lt2" tx2="dk2" accent1="accent1" accent2="accent2" accent3="accent3" accent4="accent4" accent5="accent5" accent6="accent6" hlink="hlink" folHlink="folHlink"/>
  <p:hf sldNum="0"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40720800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https://tax.co.sangamon.il.us/SangamonCountyWeb/app/currentBillingDetails.action?parcelNumber=9200200005</a:t>
            </a:r>
          </a:p>
          <a:p>
            <a:endParaRPr lang="en-US" dirty="0"/>
          </a:p>
        </p:txBody>
      </p:sp>
      <p:sp>
        <p:nvSpPr>
          <p:cNvPr id="4" name="Footer Placeholder 3"/>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3137109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41931468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32080050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7963125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12303282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7155948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17009325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31395830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9352397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endParaRPr lang="en-US" dirty="0"/>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A0F93CE-9F54-4B80-B843-140085107368}" type="datetime1">
              <a:rPr lang="en-US" smtClean="0"/>
              <a:t>11/15/2024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967F9E-925A-4252-B56C-3E6B4C0F13B9}" type="slidenum">
              <a:rPr lang="en-US" smtClean="0"/>
              <a:t>‹#›</a:t>
            </a:fld>
            <a:endParaRPr lang="en-US" dirty="0"/>
          </a:p>
        </p:txBody>
      </p:sp>
    </p:spTree>
    <p:extLst>
      <p:ext uri="{BB962C8B-B14F-4D97-AF65-F5344CB8AC3E}">
        <p14:creationId xmlns:p14="http://schemas.microsoft.com/office/powerpoint/2010/main" val="38200020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57810F-3EE6-45E3-A5BC-629F2F62AD1F}" type="datetime1">
              <a:rPr lang="en-US" smtClean="0"/>
              <a:t>11/15/2024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967F9E-925A-4252-B56C-3E6B4C0F13B9}" type="slidenum">
              <a:rPr lang="en-US" smtClean="0"/>
              <a:t>‹#›</a:t>
            </a:fld>
            <a:endParaRPr lang="en-US"/>
          </a:p>
        </p:txBody>
      </p:sp>
    </p:spTree>
    <p:extLst>
      <p:ext uri="{BB962C8B-B14F-4D97-AF65-F5344CB8AC3E}">
        <p14:creationId xmlns:p14="http://schemas.microsoft.com/office/powerpoint/2010/main" val="29873121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5C763DA-5E9C-4D85-A3B4-16512CE5C24B}" type="datetime1">
              <a:rPr lang="en-US" smtClean="0"/>
              <a:t>11/15/2024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967F9E-925A-4252-B56C-3E6B4C0F13B9}" type="slidenum">
              <a:rPr lang="en-US" smtClean="0"/>
              <a:t>‹#›</a:t>
            </a:fld>
            <a:endParaRPr lang="en-US"/>
          </a:p>
        </p:txBody>
      </p:sp>
    </p:spTree>
    <p:extLst>
      <p:ext uri="{BB962C8B-B14F-4D97-AF65-F5344CB8AC3E}">
        <p14:creationId xmlns:p14="http://schemas.microsoft.com/office/powerpoint/2010/main" val="3684426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F93CD3C-77C7-4FB0-B27F-5DF262A0D134}" type="datetime1">
              <a:rPr lang="en-US" smtClean="0"/>
              <a:t>11/15/2024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967F9E-925A-4252-B56C-3E6B4C0F13B9}" type="slidenum">
              <a:rPr lang="en-US" smtClean="0"/>
              <a:t>‹#›</a:t>
            </a:fld>
            <a:endParaRPr lang="en-US"/>
          </a:p>
        </p:txBody>
      </p:sp>
    </p:spTree>
    <p:extLst>
      <p:ext uri="{BB962C8B-B14F-4D97-AF65-F5344CB8AC3E}">
        <p14:creationId xmlns:p14="http://schemas.microsoft.com/office/powerpoint/2010/main" val="1916696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a:t>Click to edit Master title style</a:t>
            </a:r>
            <a:endParaRPr lang="en-US" dirty="0"/>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tint val="82000"/>
                  </a:schemeClr>
                </a:solidFill>
              </a:defRPr>
            </a:lvl1pPr>
            <a:lvl2pPr marL="388620" indent="0">
              <a:buNone/>
              <a:defRPr sz="1700">
                <a:solidFill>
                  <a:schemeClr val="tx1">
                    <a:tint val="82000"/>
                  </a:schemeClr>
                </a:solidFill>
              </a:defRPr>
            </a:lvl2pPr>
            <a:lvl3pPr marL="777240" indent="0">
              <a:buNone/>
              <a:defRPr sz="1530">
                <a:solidFill>
                  <a:schemeClr val="tx1">
                    <a:tint val="82000"/>
                  </a:schemeClr>
                </a:solidFill>
              </a:defRPr>
            </a:lvl3pPr>
            <a:lvl4pPr marL="1165860" indent="0">
              <a:buNone/>
              <a:defRPr sz="1360">
                <a:solidFill>
                  <a:schemeClr val="tx1">
                    <a:tint val="82000"/>
                  </a:schemeClr>
                </a:solidFill>
              </a:defRPr>
            </a:lvl4pPr>
            <a:lvl5pPr marL="1554480" indent="0">
              <a:buNone/>
              <a:defRPr sz="1360">
                <a:solidFill>
                  <a:schemeClr val="tx1">
                    <a:tint val="82000"/>
                  </a:schemeClr>
                </a:solidFill>
              </a:defRPr>
            </a:lvl5pPr>
            <a:lvl6pPr marL="1943100" indent="0">
              <a:buNone/>
              <a:defRPr sz="1360">
                <a:solidFill>
                  <a:schemeClr val="tx1">
                    <a:tint val="82000"/>
                  </a:schemeClr>
                </a:solidFill>
              </a:defRPr>
            </a:lvl6pPr>
            <a:lvl7pPr marL="2331720" indent="0">
              <a:buNone/>
              <a:defRPr sz="1360">
                <a:solidFill>
                  <a:schemeClr val="tx1">
                    <a:tint val="82000"/>
                  </a:schemeClr>
                </a:solidFill>
              </a:defRPr>
            </a:lvl7pPr>
            <a:lvl8pPr marL="2720340" indent="0">
              <a:buNone/>
              <a:defRPr sz="1360">
                <a:solidFill>
                  <a:schemeClr val="tx1">
                    <a:tint val="82000"/>
                  </a:schemeClr>
                </a:solidFill>
              </a:defRPr>
            </a:lvl8pPr>
            <a:lvl9pPr marL="3108960" indent="0">
              <a:buNone/>
              <a:defRPr sz="136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5EF44C-40E7-43A4-A035-F991376A679F}" type="datetime1">
              <a:rPr lang="en-US" smtClean="0"/>
              <a:t>11/15/2024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967F9E-925A-4252-B56C-3E6B4C0F13B9}" type="slidenum">
              <a:rPr lang="en-US" smtClean="0"/>
              <a:t>‹#›</a:t>
            </a:fld>
            <a:endParaRPr lang="en-US"/>
          </a:p>
        </p:txBody>
      </p:sp>
    </p:spTree>
    <p:extLst>
      <p:ext uri="{BB962C8B-B14F-4D97-AF65-F5344CB8AC3E}">
        <p14:creationId xmlns:p14="http://schemas.microsoft.com/office/powerpoint/2010/main" val="243255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34353"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934778"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E3C897E-DCED-4FBC-B669-B9A1FB95B1B4}" type="datetime1">
              <a:rPr lang="en-US" smtClean="0"/>
              <a:t>11/15/2024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967F9E-925A-4252-B56C-3E6B4C0F13B9}" type="slidenum">
              <a:rPr lang="en-US" smtClean="0"/>
              <a:t>‹#›</a:t>
            </a:fld>
            <a:endParaRPr lang="en-US"/>
          </a:p>
        </p:txBody>
      </p:sp>
    </p:spTree>
    <p:extLst>
      <p:ext uri="{BB962C8B-B14F-4D97-AF65-F5344CB8AC3E}">
        <p14:creationId xmlns:p14="http://schemas.microsoft.com/office/powerpoint/2010/main" val="30057068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a:t>Click to edit Master title style</a:t>
            </a:r>
            <a:endParaRPr lang="en-US" dirty="0"/>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CC772E-916E-422C-B40D-26638D867906}" type="datetime1">
              <a:rPr lang="en-US" smtClean="0"/>
              <a:t>11/15/2024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967F9E-925A-4252-B56C-3E6B4C0F13B9}" type="slidenum">
              <a:rPr lang="en-US" smtClean="0"/>
              <a:t>‹#›</a:t>
            </a:fld>
            <a:endParaRPr lang="en-US"/>
          </a:p>
        </p:txBody>
      </p:sp>
    </p:spTree>
    <p:extLst>
      <p:ext uri="{BB962C8B-B14F-4D97-AF65-F5344CB8AC3E}">
        <p14:creationId xmlns:p14="http://schemas.microsoft.com/office/powerpoint/2010/main" val="29296098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A928EF5-946C-4C18-92F8-7020748BA75E}" type="datetime1">
              <a:rPr lang="en-US" smtClean="0"/>
              <a:t>11/15/2024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967F9E-925A-4252-B56C-3E6B4C0F13B9}" type="slidenum">
              <a:rPr lang="en-US" smtClean="0"/>
              <a:t>‹#›</a:t>
            </a:fld>
            <a:endParaRPr lang="en-US"/>
          </a:p>
        </p:txBody>
      </p:sp>
    </p:spTree>
    <p:extLst>
      <p:ext uri="{BB962C8B-B14F-4D97-AF65-F5344CB8AC3E}">
        <p14:creationId xmlns:p14="http://schemas.microsoft.com/office/powerpoint/2010/main" val="11126181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88C7B8-33AC-4DAA-A98D-CB53A480A3BD}" type="datetime1">
              <a:rPr lang="en-US" smtClean="0"/>
              <a:t>11/15/2024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967F9E-925A-4252-B56C-3E6B4C0F13B9}" type="slidenum">
              <a:rPr lang="en-US" smtClean="0"/>
              <a:t>‹#›</a:t>
            </a:fld>
            <a:endParaRPr lang="en-US"/>
          </a:p>
        </p:txBody>
      </p:sp>
    </p:spTree>
    <p:extLst>
      <p:ext uri="{BB962C8B-B14F-4D97-AF65-F5344CB8AC3E}">
        <p14:creationId xmlns:p14="http://schemas.microsoft.com/office/powerpoint/2010/main" val="24142636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07A861F9-B474-44BD-8125-BC29D8C3BC98}" type="datetime1">
              <a:rPr lang="en-US" smtClean="0"/>
              <a:t>11/15/2024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967F9E-925A-4252-B56C-3E6B4C0F13B9}" type="slidenum">
              <a:rPr lang="en-US" smtClean="0"/>
              <a:t>‹#›</a:t>
            </a:fld>
            <a:endParaRPr lang="en-US"/>
          </a:p>
        </p:txBody>
      </p:sp>
    </p:spTree>
    <p:extLst>
      <p:ext uri="{BB962C8B-B14F-4D97-AF65-F5344CB8AC3E}">
        <p14:creationId xmlns:p14="http://schemas.microsoft.com/office/powerpoint/2010/main" val="27222276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958927CC-3D54-4B3B-ACE1-58447E045489}" type="datetime1">
              <a:rPr lang="en-US" smtClean="0"/>
              <a:t>11/15/2024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967F9E-925A-4252-B56C-3E6B4C0F13B9}" type="slidenum">
              <a:rPr lang="en-US" smtClean="0"/>
              <a:t>‹#›</a:t>
            </a:fld>
            <a:endParaRPr lang="en-US"/>
          </a:p>
        </p:txBody>
      </p:sp>
    </p:spTree>
    <p:extLst>
      <p:ext uri="{BB962C8B-B14F-4D97-AF65-F5344CB8AC3E}">
        <p14:creationId xmlns:p14="http://schemas.microsoft.com/office/powerpoint/2010/main" val="27361198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82000"/>
                  </a:schemeClr>
                </a:solidFill>
              </a:defRPr>
            </a:lvl1pPr>
          </a:lstStyle>
          <a:p>
            <a:fld id="{FD6F91F2-1C5B-482D-9074-F00F61D0ACB7}" type="datetime1">
              <a:rPr lang="en-US" smtClean="0"/>
              <a:t>11/15/2024</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82000"/>
                  </a:schemeClr>
                </a:solidFill>
              </a:defRPr>
            </a:lvl1pPr>
          </a:lstStyle>
          <a:p>
            <a:fld id="{49967F9E-925A-4252-B56C-3E6B4C0F13B9}" type="slidenum">
              <a:rPr lang="en-US" smtClean="0"/>
              <a:t>‹#›</a:t>
            </a:fld>
            <a:endParaRPr lang="en-US"/>
          </a:p>
        </p:txBody>
      </p:sp>
    </p:spTree>
    <p:extLst>
      <p:ext uri="{BB962C8B-B14F-4D97-AF65-F5344CB8AC3E}">
        <p14:creationId xmlns:p14="http://schemas.microsoft.com/office/powerpoint/2010/main" val="339294123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1.svg"/><Relationship Id="rId3" Type="http://schemas.openxmlformats.org/officeDocument/2006/relationships/image" Target="../media/image1.jpe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svg"/><Relationship Id="rId11" Type="http://schemas.openxmlformats.org/officeDocument/2006/relationships/image" Target="../media/image9.jpe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jpe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hyperlink" Target="https://firstmidag.bidwrangler.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5.emf"/><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8.jpg"/><Relationship Id="rId5" Type="http://schemas.openxmlformats.org/officeDocument/2006/relationships/image" Target="../media/image17.png"/><Relationship Id="rId4" Type="http://schemas.openxmlformats.org/officeDocument/2006/relationships/image" Target="../media/image16.emf"/></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2.jp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3.jp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4.jp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1B81A6B-D23E-50DF-BBB8-87C08D2975C2}"/>
              </a:ext>
            </a:extLst>
          </p:cNvPr>
          <p:cNvSpPr/>
          <p:nvPr/>
        </p:nvSpPr>
        <p:spPr>
          <a:xfrm>
            <a:off x="0" y="9515475"/>
            <a:ext cx="7772400" cy="542925"/>
          </a:xfrm>
          <a:prstGeom prst="rect">
            <a:avLst/>
          </a:prstGeom>
          <a:solidFill>
            <a:srgbClr val="0D4E95"/>
          </a:solidFill>
          <a:ln>
            <a:solidFill>
              <a:srgbClr val="0D4E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29E26A5A-0F33-7523-9114-D991C60C7BEF}"/>
              </a:ext>
            </a:extLst>
          </p:cNvPr>
          <p:cNvSpPr/>
          <p:nvPr/>
        </p:nvSpPr>
        <p:spPr>
          <a:xfrm>
            <a:off x="-15534" y="6587932"/>
            <a:ext cx="7806569" cy="2917908"/>
          </a:xfrm>
          <a:prstGeom prst="rect">
            <a:avLst/>
          </a:prstGeom>
          <a:solidFill>
            <a:schemeClr val="bg1">
              <a:lumMod val="85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30">
            <a:extLst>
              <a:ext uri="{FF2B5EF4-FFF2-40B4-BE49-F238E27FC236}">
                <a16:creationId xmlns:a16="http://schemas.microsoft.com/office/drawing/2014/main" id="{B5D2BF22-22CA-E8E4-E472-BD49B37167A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105" y="1171999"/>
            <a:ext cx="7772398" cy="5829298"/>
          </a:xfrm>
          <a:prstGeom prst="rect">
            <a:avLst/>
          </a:prstGeom>
        </p:spPr>
      </p:pic>
      <p:sp>
        <p:nvSpPr>
          <p:cNvPr id="22" name="TextBox 21">
            <a:extLst>
              <a:ext uri="{FF2B5EF4-FFF2-40B4-BE49-F238E27FC236}">
                <a16:creationId xmlns:a16="http://schemas.microsoft.com/office/drawing/2014/main" id="{078A8F73-FCEC-40E2-4271-67EB1CAEF32B}"/>
              </a:ext>
            </a:extLst>
          </p:cNvPr>
          <p:cNvSpPr txBox="1"/>
          <p:nvPr/>
        </p:nvSpPr>
        <p:spPr>
          <a:xfrm>
            <a:off x="-9324" y="6993420"/>
            <a:ext cx="7788871" cy="1015663"/>
          </a:xfrm>
          <a:prstGeom prst="rect">
            <a:avLst/>
          </a:prstGeom>
          <a:solidFill>
            <a:srgbClr val="0D4E95"/>
          </a:solidFill>
        </p:spPr>
        <p:txBody>
          <a:bodyPr wrap="square" rtlCol="0" anchor="ctr">
            <a:spAutoFit/>
          </a:bodyPr>
          <a:lstStyle/>
          <a:p>
            <a:r>
              <a:rPr lang="en-US" sz="2000" b="1" dirty="0">
                <a:solidFill>
                  <a:schemeClr val="bg1"/>
                </a:solidFill>
              </a:rPr>
              <a:t>December 6</a:t>
            </a:r>
            <a:r>
              <a:rPr lang="en-US" sz="2000" b="1" baseline="30000" dirty="0">
                <a:solidFill>
                  <a:schemeClr val="bg1"/>
                </a:solidFill>
              </a:rPr>
              <a:t>th</a:t>
            </a:r>
            <a:r>
              <a:rPr lang="en-US" sz="2000" b="1" dirty="0">
                <a:solidFill>
                  <a:schemeClr val="bg1"/>
                </a:solidFill>
              </a:rPr>
              <a:t> </a:t>
            </a:r>
            <a:r>
              <a:rPr lang="en-US" sz="2000" b="1" dirty="0">
                <a:solidFill>
                  <a:srgbClr val="BC9353"/>
                </a:solidFill>
              </a:rPr>
              <a:t>|</a:t>
            </a:r>
            <a:r>
              <a:rPr lang="en-US" sz="2000" b="1" dirty="0">
                <a:solidFill>
                  <a:schemeClr val="bg1"/>
                </a:solidFill>
              </a:rPr>
              <a:t> 10:00 AM Soft Close</a:t>
            </a:r>
          </a:p>
          <a:p>
            <a:r>
              <a:rPr lang="en-US" sz="2000" b="1" dirty="0">
                <a:solidFill>
                  <a:schemeClr val="bg1"/>
                </a:solidFill>
              </a:rPr>
              <a:t>69.49 +/- Surveyed Acres </a:t>
            </a:r>
            <a:r>
              <a:rPr lang="en-US" sz="2000" b="1" dirty="0">
                <a:solidFill>
                  <a:srgbClr val="BC9353"/>
                </a:solidFill>
              </a:rPr>
              <a:t>|</a:t>
            </a:r>
            <a:r>
              <a:rPr lang="en-US" sz="2000" b="1" dirty="0">
                <a:solidFill>
                  <a:schemeClr val="bg1"/>
                </a:solidFill>
              </a:rPr>
              <a:t> 1 Tract</a:t>
            </a:r>
          </a:p>
          <a:p>
            <a:r>
              <a:rPr lang="en-US" sz="2000" b="1" dirty="0">
                <a:solidFill>
                  <a:schemeClr val="bg1"/>
                </a:solidFill>
              </a:rPr>
              <a:t>Coles County </a:t>
            </a:r>
            <a:r>
              <a:rPr lang="en-US" sz="2000" b="1" dirty="0">
                <a:solidFill>
                  <a:srgbClr val="BC9353"/>
                </a:solidFill>
              </a:rPr>
              <a:t>|</a:t>
            </a:r>
            <a:r>
              <a:rPr lang="en-US" sz="2000" b="1" dirty="0">
                <a:solidFill>
                  <a:schemeClr val="bg1"/>
                </a:solidFill>
              </a:rPr>
              <a:t> Humboldt Township</a:t>
            </a:r>
          </a:p>
        </p:txBody>
      </p:sp>
      <p:pic>
        <p:nvPicPr>
          <p:cNvPr id="15" name="Picture 14" descr="A black and white sign with white text&#10;&#10;Description automatically generated">
            <a:extLst>
              <a:ext uri="{FF2B5EF4-FFF2-40B4-BE49-F238E27FC236}">
                <a16:creationId xmlns:a16="http://schemas.microsoft.com/office/drawing/2014/main" id="{51827644-4BA4-7827-62FE-B326CCA0C2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2894" y="6958327"/>
            <a:ext cx="2885292" cy="1015662"/>
          </a:xfrm>
          <a:prstGeom prst="rect">
            <a:avLst/>
          </a:prstGeom>
        </p:spPr>
      </p:pic>
      <p:sp>
        <p:nvSpPr>
          <p:cNvPr id="4" name="Rectangle 3">
            <a:extLst>
              <a:ext uri="{FF2B5EF4-FFF2-40B4-BE49-F238E27FC236}">
                <a16:creationId xmlns:a16="http://schemas.microsoft.com/office/drawing/2014/main" id="{53AC94DC-A49B-51D4-CFBF-4EBB0A368BCB}"/>
              </a:ext>
            </a:extLst>
          </p:cNvPr>
          <p:cNvSpPr/>
          <p:nvPr/>
        </p:nvSpPr>
        <p:spPr>
          <a:xfrm>
            <a:off x="0" y="1101"/>
            <a:ext cx="7772399" cy="685122"/>
          </a:xfrm>
          <a:prstGeom prst="rect">
            <a:avLst/>
          </a:prstGeom>
          <a:solidFill>
            <a:srgbClr val="0D4E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Lucida Calligraphy" panose="03010101010101010101" pitchFamily="66" charset="0"/>
                <a:cs typeface="Dreaming Outloud Script Pro" panose="020F0502020204030204" pitchFamily="66" charset="0"/>
              </a:rPr>
              <a:t>Farr Farm</a:t>
            </a:r>
          </a:p>
        </p:txBody>
      </p:sp>
      <p:sp>
        <p:nvSpPr>
          <p:cNvPr id="23" name="TextBox 22">
            <a:extLst>
              <a:ext uri="{FF2B5EF4-FFF2-40B4-BE49-F238E27FC236}">
                <a16:creationId xmlns:a16="http://schemas.microsoft.com/office/drawing/2014/main" id="{FAC56DD9-8754-ED74-A12A-CFEB9483CC32}"/>
              </a:ext>
            </a:extLst>
          </p:cNvPr>
          <p:cNvSpPr txBox="1"/>
          <p:nvPr/>
        </p:nvSpPr>
        <p:spPr>
          <a:xfrm>
            <a:off x="307633" y="8058245"/>
            <a:ext cx="2590800" cy="1231106"/>
          </a:xfrm>
          <a:prstGeom prst="rect">
            <a:avLst/>
          </a:prstGeom>
          <a:noFill/>
        </p:spPr>
        <p:txBody>
          <a:bodyPr wrap="square" rtlCol="0">
            <a:spAutoFit/>
          </a:bodyPr>
          <a:lstStyle/>
          <a:p>
            <a:pPr algn="ctr"/>
            <a:r>
              <a:rPr lang="en-US" sz="1400" b="1" dirty="0">
                <a:solidFill>
                  <a:srgbClr val="0D4E95"/>
                </a:solidFill>
              </a:rPr>
              <a:t>Broker</a:t>
            </a:r>
            <a:r>
              <a:rPr lang="en-US" sz="1400" b="1" dirty="0">
                <a:solidFill>
                  <a:srgbClr val="BC9353"/>
                </a:solidFill>
              </a:rPr>
              <a:t> | </a:t>
            </a:r>
            <a:r>
              <a:rPr lang="en-US" sz="1400" b="1" dirty="0">
                <a:solidFill>
                  <a:srgbClr val="0D4E95"/>
                </a:solidFill>
              </a:rPr>
              <a:t>Michael Lauher </a:t>
            </a:r>
          </a:p>
          <a:p>
            <a:pPr algn="ctr"/>
            <a:r>
              <a:rPr lang="en-US" sz="1200" b="1" dirty="0">
                <a:solidFill>
                  <a:srgbClr val="BC9353"/>
                </a:solidFill>
              </a:rPr>
              <a:t>217-345-8312</a:t>
            </a:r>
            <a:br>
              <a:rPr lang="en-US" sz="1200" b="1" dirty="0">
                <a:solidFill>
                  <a:srgbClr val="BC9353"/>
                </a:solidFill>
              </a:rPr>
            </a:br>
            <a:r>
              <a:rPr lang="en-US" sz="1200" b="1" dirty="0">
                <a:solidFill>
                  <a:srgbClr val="BC9353"/>
                </a:solidFill>
              </a:rPr>
              <a:t>michael.lauher@firstmid.com</a:t>
            </a:r>
          </a:p>
          <a:p>
            <a:pPr algn="ctr"/>
            <a:r>
              <a:rPr lang="en-US" sz="1200" b="1" dirty="0">
                <a:solidFill>
                  <a:srgbClr val="0D4E95"/>
                </a:solidFill>
              </a:rPr>
              <a:t>1317 Charleston Ave.</a:t>
            </a:r>
            <a:br>
              <a:rPr lang="en-US" sz="1200" b="1" dirty="0">
                <a:solidFill>
                  <a:srgbClr val="0D4E95"/>
                </a:solidFill>
              </a:rPr>
            </a:br>
            <a:r>
              <a:rPr lang="en-US" sz="1200" b="1" dirty="0">
                <a:solidFill>
                  <a:srgbClr val="BC9353"/>
                </a:solidFill>
              </a:rPr>
              <a:t>Mattoon, IL 61938</a:t>
            </a:r>
          </a:p>
          <a:p>
            <a:pPr algn="ctr"/>
            <a:r>
              <a:rPr lang="en-US" sz="1200" b="1" dirty="0" err="1">
                <a:solidFill>
                  <a:srgbClr val="0D4E95"/>
                </a:solidFill>
              </a:rPr>
              <a:t>Lic</a:t>
            </a:r>
            <a:r>
              <a:rPr lang="en-US" sz="1200" b="1" dirty="0">
                <a:solidFill>
                  <a:srgbClr val="0D4E95"/>
                </a:solidFill>
              </a:rPr>
              <a:t>. 471.019588</a:t>
            </a:r>
            <a:endParaRPr lang="en-US" sz="1400" b="1" dirty="0">
              <a:solidFill>
                <a:srgbClr val="0D4E95"/>
              </a:solidFill>
            </a:endParaRPr>
          </a:p>
        </p:txBody>
      </p:sp>
      <p:sp>
        <p:nvSpPr>
          <p:cNvPr id="39" name="TextBox 38">
            <a:extLst>
              <a:ext uri="{FF2B5EF4-FFF2-40B4-BE49-F238E27FC236}">
                <a16:creationId xmlns:a16="http://schemas.microsoft.com/office/drawing/2014/main" id="{3CFE28F7-EA57-6882-91CB-E2965F3D3173}"/>
              </a:ext>
            </a:extLst>
          </p:cNvPr>
          <p:cNvSpPr txBox="1"/>
          <p:nvPr/>
        </p:nvSpPr>
        <p:spPr>
          <a:xfrm>
            <a:off x="5073400" y="8048665"/>
            <a:ext cx="2590800" cy="123110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D4E95"/>
                </a:solidFill>
                <a:effectLst/>
                <a:uLnTx/>
                <a:uFillTx/>
                <a:latin typeface="Aptos" panose="02110004020202020204"/>
                <a:ea typeface="+mn-ea"/>
                <a:cs typeface="+mn-cs"/>
              </a:rPr>
              <a:t>Auctioneer</a:t>
            </a:r>
            <a:r>
              <a:rPr kumimoji="0" lang="en-US" sz="1400" b="1" i="0" u="none" strike="noStrike" kern="1200" cap="none" spc="0" normalizeH="0" baseline="0" noProof="0" dirty="0">
                <a:ln>
                  <a:noFill/>
                </a:ln>
                <a:solidFill>
                  <a:srgbClr val="BC9353"/>
                </a:solidFill>
                <a:effectLst/>
                <a:uLnTx/>
                <a:uFillTx/>
                <a:latin typeface="Aptos" panose="02110004020202020204"/>
                <a:ea typeface="+mn-ea"/>
                <a:cs typeface="+mn-cs"/>
              </a:rPr>
              <a:t> |</a:t>
            </a:r>
            <a:r>
              <a:rPr kumimoji="0" lang="en-US" sz="1400" b="1" i="0" u="none" strike="noStrike" kern="1200" cap="none" spc="0" normalizeH="0" baseline="0" noProof="0" dirty="0">
                <a:ln>
                  <a:noFill/>
                </a:ln>
                <a:solidFill>
                  <a:srgbClr val="0D4E95"/>
                </a:solidFill>
                <a:effectLst/>
                <a:uLnTx/>
                <a:uFillTx/>
                <a:latin typeface="Aptos" panose="02110004020202020204"/>
                <a:ea typeface="+mn-ea"/>
                <a:cs typeface="+mn-cs"/>
              </a:rPr>
              <a:t> Justin Wheeler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BC9353"/>
                </a:solidFill>
                <a:effectLst/>
                <a:uLnTx/>
                <a:uFillTx/>
                <a:latin typeface="Aptos" panose="02110004020202020204"/>
                <a:ea typeface="+mn-ea"/>
                <a:cs typeface="+mn-cs"/>
              </a:rPr>
              <a:t>217-855-8358</a:t>
            </a:r>
            <a:br>
              <a:rPr kumimoji="0" lang="en-US" sz="1200" b="1" i="0" u="none" strike="noStrike" kern="1200" cap="none" spc="0" normalizeH="0" baseline="0" noProof="0" dirty="0">
                <a:ln>
                  <a:noFill/>
                </a:ln>
                <a:solidFill>
                  <a:srgbClr val="BC9353"/>
                </a:solidFill>
                <a:effectLst/>
                <a:uLnTx/>
                <a:uFillTx/>
                <a:latin typeface="Aptos" panose="02110004020202020204"/>
                <a:ea typeface="+mn-ea"/>
                <a:cs typeface="+mn-cs"/>
              </a:rPr>
            </a:br>
            <a:r>
              <a:rPr kumimoji="0" lang="en-US" sz="1200" b="1" i="0" u="none" strike="noStrike" kern="1200" cap="none" spc="0" normalizeH="0" baseline="0" noProof="0" dirty="0">
                <a:ln>
                  <a:noFill/>
                </a:ln>
                <a:solidFill>
                  <a:srgbClr val="BC9353"/>
                </a:solidFill>
                <a:effectLst/>
                <a:uLnTx/>
                <a:uFillTx/>
                <a:latin typeface="Aptos" panose="02110004020202020204"/>
                <a:ea typeface="+mn-ea"/>
                <a:cs typeface="+mn-cs"/>
              </a:rPr>
              <a:t>jwheeler@firstmid.com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D4E95"/>
                </a:solidFill>
                <a:effectLst/>
                <a:uLnTx/>
                <a:uFillTx/>
                <a:latin typeface="Aptos" panose="02110004020202020204"/>
                <a:ea typeface="+mn-ea"/>
                <a:cs typeface="+mn-cs"/>
              </a:rPr>
              <a:t>455 North Main Street</a:t>
            </a:r>
            <a:br>
              <a:rPr kumimoji="0" lang="en-US" sz="1200" b="1" i="0" u="none" strike="noStrike" kern="1200" cap="none" spc="0" normalizeH="0" baseline="0" noProof="0" dirty="0">
                <a:ln>
                  <a:noFill/>
                </a:ln>
                <a:solidFill>
                  <a:srgbClr val="0D4E95"/>
                </a:solidFill>
                <a:effectLst/>
                <a:uLnTx/>
                <a:uFillTx/>
                <a:latin typeface="Aptos" panose="02110004020202020204"/>
                <a:ea typeface="+mn-ea"/>
                <a:cs typeface="+mn-cs"/>
              </a:rPr>
            </a:br>
            <a:r>
              <a:rPr kumimoji="0" lang="en-US" sz="1200" b="1" i="0" u="none" strike="noStrike" kern="1200" cap="none" spc="0" normalizeH="0" baseline="0" noProof="0" dirty="0">
                <a:ln>
                  <a:noFill/>
                </a:ln>
                <a:solidFill>
                  <a:srgbClr val="BC9353"/>
                </a:solidFill>
                <a:effectLst/>
                <a:uLnTx/>
                <a:uFillTx/>
                <a:latin typeface="Aptos" panose="02110004020202020204"/>
                <a:ea typeface="+mn-ea"/>
                <a:cs typeface="+mn-cs"/>
              </a:rPr>
              <a:t>Decatur, IL 62523</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0D4E95"/>
                </a:solidFill>
                <a:effectLst/>
                <a:uLnTx/>
                <a:uFillTx/>
                <a:latin typeface="Aptos" panose="02110004020202020204"/>
                <a:ea typeface="+mn-ea"/>
                <a:cs typeface="+mn-cs"/>
              </a:rPr>
              <a:t>Lic</a:t>
            </a:r>
            <a:r>
              <a:rPr kumimoji="0" lang="en-US" sz="1200" b="1" i="0" u="none" strike="noStrike" kern="1200" cap="none" spc="0" normalizeH="0" baseline="0" noProof="0" dirty="0">
                <a:ln>
                  <a:noFill/>
                </a:ln>
                <a:solidFill>
                  <a:srgbClr val="0D4E95"/>
                </a:solidFill>
                <a:effectLst/>
                <a:uLnTx/>
                <a:uFillTx/>
                <a:latin typeface="Aptos" panose="02110004020202020204"/>
                <a:ea typeface="+mn-ea"/>
                <a:cs typeface="+mn-cs"/>
              </a:rPr>
              <a:t>. 441.002548</a:t>
            </a:r>
            <a:endParaRPr kumimoji="0" lang="en-US" sz="1400" b="1" i="0" u="none" strike="noStrike" kern="1200" cap="none" spc="0" normalizeH="0" baseline="0" noProof="0" dirty="0">
              <a:ln>
                <a:noFill/>
              </a:ln>
              <a:solidFill>
                <a:srgbClr val="0D4E95"/>
              </a:solidFill>
              <a:effectLst/>
              <a:uLnTx/>
              <a:uFillTx/>
              <a:latin typeface="Aptos" panose="02110004020202020204"/>
              <a:ea typeface="+mn-ea"/>
              <a:cs typeface="+mn-cs"/>
            </a:endParaRPr>
          </a:p>
        </p:txBody>
      </p:sp>
      <p:pic>
        <p:nvPicPr>
          <p:cNvPr id="26" name="Graphic 25" descr="Receiver outline">
            <a:extLst>
              <a:ext uri="{FF2B5EF4-FFF2-40B4-BE49-F238E27FC236}">
                <a16:creationId xmlns:a16="http://schemas.microsoft.com/office/drawing/2014/main" id="{227CCD9A-E062-4BBE-294B-772B00C09F7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4753" y="8288685"/>
            <a:ext cx="182880" cy="182880"/>
          </a:xfrm>
          <a:prstGeom prst="rect">
            <a:avLst/>
          </a:prstGeom>
        </p:spPr>
      </p:pic>
      <p:pic>
        <p:nvPicPr>
          <p:cNvPr id="28" name="Graphic 27" descr="Envelope with solid fill">
            <a:extLst>
              <a:ext uri="{FF2B5EF4-FFF2-40B4-BE49-F238E27FC236}">
                <a16:creationId xmlns:a16="http://schemas.microsoft.com/office/drawing/2014/main" id="{D91EBD7C-6E7C-CAD2-6156-F599F84CC78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4753" y="8475845"/>
            <a:ext cx="182880" cy="182880"/>
          </a:xfrm>
          <a:prstGeom prst="rect">
            <a:avLst/>
          </a:prstGeom>
        </p:spPr>
      </p:pic>
      <p:pic>
        <p:nvPicPr>
          <p:cNvPr id="30" name="Graphic 29" descr="Marker with solid fill">
            <a:extLst>
              <a:ext uri="{FF2B5EF4-FFF2-40B4-BE49-F238E27FC236}">
                <a16:creationId xmlns:a16="http://schemas.microsoft.com/office/drawing/2014/main" id="{ED1CD616-69B7-AB06-FDD0-655A1ABC48E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24753" y="8656860"/>
            <a:ext cx="182880" cy="182880"/>
          </a:xfrm>
          <a:prstGeom prst="rect">
            <a:avLst/>
          </a:prstGeom>
        </p:spPr>
      </p:pic>
      <p:pic>
        <p:nvPicPr>
          <p:cNvPr id="40" name="Graphic 39" descr="Receiver outline">
            <a:extLst>
              <a:ext uri="{FF2B5EF4-FFF2-40B4-BE49-F238E27FC236}">
                <a16:creationId xmlns:a16="http://schemas.microsoft.com/office/drawing/2014/main" id="{5D00343A-7C13-BBF5-8308-38116370080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66258" y="8302317"/>
            <a:ext cx="182880" cy="182880"/>
          </a:xfrm>
          <a:prstGeom prst="rect">
            <a:avLst/>
          </a:prstGeom>
        </p:spPr>
      </p:pic>
      <p:pic>
        <p:nvPicPr>
          <p:cNvPr id="41" name="Graphic 40" descr="Envelope with solid fill">
            <a:extLst>
              <a:ext uri="{FF2B5EF4-FFF2-40B4-BE49-F238E27FC236}">
                <a16:creationId xmlns:a16="http://schemas.microsoft.com/office/drawing/2014/main" id="{D6D261A3-84CB-320A-4BB8-B26563AD10C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464767" y="8492954"/>
            <a:ext cx="182880" cy="182880"/>
          </a:xfrm>
          <a:prstGeom prst="rect">
            <a:avLst/>
          </a:prstGeom>
        </p:spPr>
      </p:pic>
      <p:pic>
        <p:nvPicPr>
          <p:cNvPr id="9" name="Picture 8">
            <a:extLst>
              <a:ext uri="{FF2B5EF4-FFF2-40B4-BE49-F238E27FC236}">
                <a16:creationId xmlns:a16="http://schemas.microsoft.com/office/drawing/2014/main" id="{8C6B4961-C34F-95C9-8730-B968A2ABE4F6}"/>
              </a:ext>
            </a:extLst>
          </p:cNvPr>
          <p:cNvPicPr>
            <a:picLocks noChangeAspect="1"/>
          </p:cNvPicPr>
          <p:nvPr/>
        </p:nvPicPr>
        <p:blipFill>
          <a:blip r:embed="rId11">
            <a:extLst>
              <a:ext uri="{28A0092B-C50C-407E-A947-70E740481C1C}">
                <a14:useLocalDpi xmlns:a14="http://schemas.microsoft.com/office/drawing/2010/main" val="0"/>
              </a:ext>
            </a:extLst>
          </a:blip>
          <a:srcRect t="7" b="7"/>
          <a:stretch/>
        </p:blipFill>
        <p:spPr>
          <a:xfrm>
            <a:off x="3059722" y="8128954"/>
            <a:ext cx="966978" cy="1289304"/>
          </a:xfrm>
          <a:prstGeom prst="rect">
            <a:avLst/>
          </a:prstGeom>
        </p:spPr>
      </p:pic>
      <p:pic>
        <p:nvPicPr>
          <p:cNvPr id="42" name="Graphic 41" descr="Marker with solid fill">
            <a:extLst>
              <a:ext uri="{FF2B5EF4-FFF2-40B4-BE49-F238E27FC236}">
                <a16:creationId xmlns:a16="http://schemas.microsoft.com/office/drawing/2014/main" id="{DC9D6FFF-325C-8C90-8FDD-43D7856D6E1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464767" y="8671455"/>
            <a:ext cx="182880" cy="182880"/>
          </a:xfrm>
          <a:prstGeom prst="rect">
            <a:avLst/>
          </a:prstGeom>
        </p:spPr>
      </p:pic>
      <p:cxnSp>
        <p:nvCxnSpPr>
          <p:cNvPr id="10" name="Straight Connector 9">
            <a:extLst>
              <a:ext uri="{FF2B5EF4-FFF2-40B4-BE49-F238E27FC236}">
                <a16:creationId xmlns:a16="http://schemas.microsoft.com/office/drawing/2014/main" id="{ECFB357C-B1B2-8E69-75BA-6CA3D9E8C6D6}"/>
              </a:ext>
            </a:extLst>
          </p:cNvPr>
          <p:cNvCxnSpPr>
            <a:cxnSpLocks/>
          </p:cNvCxnSpPr>
          <p:nvPr/>
        </p:nvCxnSpPr>
        <p:spPr>
          <a:xfrm flipV="1">
            <a:off x="-16471" y="9505840"/>
            <a:ext cx="7807506" cy="9635"/>
          </a:xfrm>
          <a:prstGeom prst="line">
            <a:avLst/>
          </a:prstGeom>
          <a:ln>
            <a:solidFill>
              <a:srgbClr val="BC9353"/>
            </a:solidFill>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EE41DE1C-E06E-796C-F72B-D3585F5EEF3A}"/>
              </a:ext>
            </a:extLst>
          </p:cNvPr>
          <p:cNvSpPr txBox="1"/>
          <p:nvPr/>
        </p:nvSpPr>
        <p:spPr>
          <a:xfrm>
            <a:off x="-86222" y="9596010"/>
            <a:ext cx="7858621" cy="338554"/>
          </a:xfrm>
          <a:prstGeom prst="rect">
            <a:avLst/>
          </a:prstGeom>
          <a:noFill/>
        </p:spPr>
        <p:txBody>
          <a:bodyPr wrap="square" rtlCol="0" anchor="ctr">
            <a:spAutoFit/>
          </a:bodyPr>
          <a:lstStyle/>
          <a:p>
            <a:pPr algn="ctr"/>
            <a:r>
              <a:rPr lang="en-US" sz="1600" b="1" dirty="0">
                <a:solidFill>
                  <a:schemeClr val="bg1"/>
                </a:solidFill>
              </a:rPr>
              <a:t>Appraisals </a:t>
            </a:r>
            <a:r>
              <a:rPr lang="en-US" sz="1600" b="1" dirty="0">
                <a:solidFill>
                  <a:srgbClr val="BC9353"/>
                </a:solidFill>
              </a:rPr>
              <a:t>|</a:t>
            </a:r>
            <a:r>
              <a:rPr lang="en-US" sz="1600" b="1" dirty="0">
                <a:solidFill>
                  <a:schemeClr val="bg1"/>
                </a:solidFill>
              </a:rPr>
              <a:t> Auctions </a:t>
            </a:r>
            <a:r>
              <a:rPr lang="en-US" sz="1600" b="1" dirty="0">
                <a:solidFill>
                  <a:srgbClr val="BC9353"/>
                </a:solidFill>
              </a:rPr>
              <a:t>|</a:t>
            </a:r>
            <a:r>
              <a:rPr lang="en-US" sz="1600" b="1" dirty="0">
                <a:solidFill>
                  <a:schemeClr val="bg1"/>
                </a:solidFill>
              </a:rPr>
              <a:t> Brokerage </a:t>
            </a:r>
            <a:r>
              <a:rPr lang="en-US" sz="1600" b="1" dirty="0">
                <a:solidFill>
                  <a:srgbClr val="BC9353"/>
                </a:solidFill>
              </a:rPr>
              <a:t>|</a:t>
            </a:r>
            <a:r>
              <a:rPr lang="en-US" sz="1600" b="1" dirty="0">
                <a:solidFill>
                  <a:schemeClr val="bg1"/>
                </a:solidFill>
              </a:rPr>
              <a:t> Crop Insurance </a:t>
            </a:r>
            <a:r>
              <a:rPr lang="en-US" sz="1600" b="1" dirty="0">
                <a:solidFill>
                  <a:srgbClr val="BC9353"/>
                </a:solidFill>
              </a:rPr>
              <a:t>|</a:t>
            </a:r>
            <a:r>
              <a:rPr lang="en-US" sz="1600" b="1" dirty="0">
                <a:solidFill>
                  <a:schemeClr val="bg1"/>
                </a:solidFill>
              </a:rPr>
              <a:t> Farm Management</a:t>
            </a:r>
            <a:endParaRPr lang="en-US" sz="2000" b="1" dirty="0">
              <a:solidFill>
                <a:schemeClr val="bg1"/>
              </a:solidFill>
            </a:endParaRPr>
          </a:p>
        </p:txBody>
      </p:sp>
      <p:cxnSp>
        <p:nvCxnSpPr>
          <p:cNvPr id="32" name="Straight Connector 31">
            <a:extLst>
              <a:ext uri="{FF2B5EF4-FFF2-40B4-BE49-F238E27FC236}">
                <a16:creationId xmlns:a16="http://schemas.microsoft.com/office/drawing/2014/main" id="{3CAAF720-7B3D-3C5A-892A-74F21D5864A9}"/>
              </a:ext>
            </a:extLst>
          </p:cNvPr>
          <p:cNvCxnSpPr>
            <a:cxnSpLocks/>
          </p:cNvCxnSpPr>
          <p:nvPr/>
        </p:nvCxnSpPr>
        <p:spPr>
          <a:xfrm>
            <a:off x="-16471" y="8009083"/>
            <a:ext cx="7807506" cy="0"/>
          </a:xfrm>
          <a:prstGeom prst="line">
            <a:avLst/>
          </a:prstGeom>
          <a:ln>
            <a:solidFill>
              <a:srgbClr val="BC9353"/>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7E40B7FD-18E9-91F6-B149-D3239B3318B8}"/>
              </a:ext>
            </a:extLst>
          </p:cNvPr>
          <p:cNvCxnSpPr>
            <a:cxnSpLocks/>
          </p:cNvCxnSpPr>
          <p:nvPr/>
        </p:nvCxnSpPr>
        <p:spPr>
          <a:xfrm flipV="1">
            <a:off x="-16471" y="6993420"/>
            <a:ext cx="7807506" cy="7879"/>
          </a:xfrm>
          <a:prstGeom prst="line">
            <a:avLst/>
          </a:prstGeom>
          <a:ln>
            <a:solidFill>
              <a:srgbClr val="BC9353"/>
            </a:solidFill>
          </a:ln>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2F5F682D-60C2-46CF-9B99-EE72DEB4C16F}"/>
              </a:ext>
            </a:extLst>
          </p:cNvPr>
          <p:cNvSpPr/>
          <p:nvPr/>
        </p:nvSpPr>
        <p:spPr>
          <a:xfrm>
            <a:off x="-1089" y="673517"/>
            <a:ext cx="7772399" cy="509160"/>
          </a:xfrm>
          <a:prstGeom prst="rect">
            <a:avLst/>
          </a:prstGeom>
          <a:solidFill>
            <a:srgbClr val="0D4E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cs typeface="Dreaming Outloud Script Pro" panose="020F0502020204030204" pitchFamily="66" charset="0"/>
              </a:rPr>
              <a:t>Timed Online Farmland Auction</a:t>
            </a:r>
          </a:p>
        </p:txBody>
      </p:sp>
      <p:cxnSp>
        <p:nvCxnSpPr>
          <p:cNvPr id="38" name="Straight Connector 37">
            <a:extLst>
              <a:ext uri="{FF2B5EF4-FFF2-40B4-BE49-F238E27FC236}">
                <a16:creationId xmlns:a16="http://schemas.microsoft.com/office/drawing/2014/main" id="{4581A8C7-AF53-E542-C924-44BD7D20DBC8}"/>
              </a:ext>
            </a:extLst>
          </p:cNvPr>
          <p:cNvCxnSpPr/>
          <p:nvPr/>
        </p:nvCxnSpPr>
        <p:spPr>
          <a:xfrm>
            <a:off x="1576387" y="686223"/>
            <a:ext cx="4619625" cy="0"/>
          </a:xfrm>
          <a:prstGeom prst="line">
            <a:avLst/>
          </a:prstGeom>
          <a:ln>
            <a:solidFill>
              <a:srgbClr val="BC9353"/>
            </a:solidFill>
          </a:ln>
        </p:spPr>
        <p:style>
          <a:lnRef idx="2">
            <a:schemeClr val="accent1"/>
          </a:lnRef>
          <a:fillRef idx="0">
            <a:schemeClr val="accent1"/>
          </a:fillRef>
          <a:effectRef idx="1">
            <a:schemeClr val="accent1"/>
          </a:effectRef>
          <a:fontRef idx="minor">
            <a:schemeClr val="tx1"/>
          </a:fontRef>
        </p:style>
      </p:cxnSp>
      <p:pic>
        <p:nvPicPr>
          <p:cNvPr id="3" name="Graphic 2" descr="Paragraph Squiggle with solid fill">
            <a:extLst>
              <a:ext uri="{FF2B5EF4-FFF2-40B4-BE49-F238E27FC236}">
                <a16:creationId xmlns:a16="http://schemas.microsoft.com/office/drawing/2014/main" id="{3A2D1417-6164-2B0F-A3D9-09239F680A0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24753" y="151693"/>
            <a:ext cx="914400" cy="914400"/>
          </a:xfrm>
          <a:prstGeom prst="rect">
            <a:avLst/>
          </a:prstGeom>
        </p:spPr>
      </p:pic>
      <p:pic>
        <p:nvPicPr>
          <p:cNvPr id="5" name="Graphic 4" descr="Paragraph Squiggle with solid fill">
            <a:extLst>
              <a:ext uri="{FF2B5EF4-FFF2-40B4-BE49-F238E27FC236}">
                <a16:creationId xmlns:a16="http://schemas.microsoft.com/office/drawing/2014/main" id="{117ADE95-B7B5-FDC3-E39C-BCDE61F555F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rot="10800000" flipH="1">
            <a:off x="6749800" y="216317"/>
            <a:ext cx="914400" cy="914400"/>
          </a:xfrm>
          <a:prstGeom prst="rect">
            <a:avLst/>
          </a:prstGeom>
        </p:spPr>
      </p:pic>
      <p:pic>
        <p:nvPicPr>
          <p:cNvPr id="6" name="Picture 5">
            <a:extLst>
              <a:ext uri="{FF2B5EF4-FFF2-40B4-BE49-F238E27FC236}">
                <a16:creationId xmlns:a16="http://schemas.microsoft.com/office/drawing/2014/main" id="{41E29394-0A37-496E-4487-22070037D595}"/>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4187990" y="8128954"/>
            <a:ext cx="966978" cy="1289304"/>
          </a:xfrm>
          <a:prstGeom prst="rect">
            <a:avLst/>
          </a:prstGeom>
        </p:spPr>
      </p:pic>
      <p:cxnSp>
        <p:nvCxnSpPr>
          <p:cNvPr id="8" name="Straight Connector 7">
            <a:extLst>
              <a:ext uri="{FF2B5EF4-FFF2-40B4-BE49-F238E27FC236}">
                <a16:creationId xmlns:a16="http://schemas.microsoft.com/office/drawing/2014/main" id="{31706D55-4CA4-7F95-2049-170B0D3452EC}"/>
              </a:ext>
            </a:extLst>
          </p:cNvPr>
          <p:cNvCxnSpPr>
            <a:cxnSpLocks/>
          </p:cNvCxnSpPr>
          <p:nvPr/>
        </p:nvCxnSpPr>
        <p:spPr>
          <a:xfrm>
            <a:off x="-16471" y="1181948"/>
            <a:ext cx="7795081" cy="0"/>
          </a:xfrm>
          <a:prstGeom prst="line">
            <a:avLst/>
          </a:prstGeom>
          <a:ln>
            <a:solidFill>
              <a:srgbClr val="BC935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4333650"/>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1B81A6B-D23E-50DF-BBB8-87C08D2975C2}"/>
              </a:ext>
            </a:extLst>
          </p:cNvPr>
          <p:cNvSpPr/>
          <p:nvPr/>
        </p:nvSpPr>
        <p:spPr>
          <a:xfrm>
            <a:off x="0" y="9515474"/>
            <a:ext cx="7772400" cy="548640"/>
          </a:xfrm>
          <a:prstGeom prst="rect">
            <a:avLst/>
          </a:prstGeom>
          <a:solidFill>
            <a:srgbClr val="0D4E95"/>
          </a:solidFill>
          <a:ln>
            <a:solidFill>
              <a:srgbClr val="0D4E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29E26A5A-0F33-7523-9114-D991C60C7BEF}"/>
              </a:ext>
            </a:extLst>
          </p:cNvPr>
          <p:cNvSpPr/>
          <p:nvPr/>
        </p:nvSpPr>
        <p:spPr>
          <a:xfrm>
            <a:off x="-15534" y="560636"/>
            <a:ext cx="7806569" cy="8956100"/>
          </a:xfrm>
          <a:prstGeom prst="rect">
            <a:avLst/>
          </a:prstGeom>
          <a:solidFill>
            <a:schemeClr val="bg1">
              <a:lumMod val="85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53AC94DC-A49B-51D4-CFBF-4EBB0A368BCB}"/>
              </a:ext>
            </a:extLst>
          </p:cNvPr>
          <p:cNvSpPr/>
          <p:nvPr/>
        </p:nvSpPr>
        <p:spPr>
          <a:xfrm>
            <a:off x="-12424" y="1100"/>
            <a:ext cx="7791036" cy="731520"/>
          </a:xfrm>
          <a:prstGeom prst="rect">
            <a:avLst/>
          </a:prstGeom>
          <a:solidFill>
            <a:srgbClr val="0D4E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solidFill>
              <a:cs typeface="Dreaming Outloud Script Pro" panose="020F0502020204030204" pitchFamily="66" charset="0"/>
            </a:endParaRPr>
          </a:p>
        </p:txBody>
      </p:sp>
      <p:pic>
        <p:nvPicPr>
          <p:cNvPr id="15" name="Picture 14" descr="A black and white sign with white text&#10;&#10;Description automatically generated">
            <a:extLst>
              <a:ext uri="{FF2B5EF4-FFF2-40B4-BE49-F238E27FC236}">
                <a16:creationId xmlns:a16="http://schemas.microsoft.com/office/drawing/2014/main" id="{51827644-4BA4-7827-62FE-B326CCA0C2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1433" y="9517641"/>
            <a:ext cx="1533061" cy="539659"/>
          </a:xfrm>
          <a:prstGeom prst="rect">
            <a:avLst/>
          </a:prstGeom>
        </p:spPr>
      </p:pic>
      <p:cxnSp>
        <p:nvCxnSpPr>
          <p:cNvPr id="10" name="Straight Connector 9">
            <a:extLst>
              <a:ext uri="{FF2B5EF4-FFF2-40B4-BE49-F238E27FC236}">
                <a16:creationId xmlns:a16="http://schemas.microsoft.com/office/drawing/2014/main" id="{ECFB357C-B1B2-8E69-75BA-6CA3D9E8C6D6}"/>
              </a:ext>
            </a:extLst>
          </p:cNvPr>
          <p:cNvCxnSpPr>
            <a:cxnSpLocks/>
          </p:cNvCxnSpPr>
          <p:nvPr/>
        </p:nvCxnSpPr>
        <p:spPr>
          <a:xfrm>
            <a:off x="-15534" y="9497763"/>
            <a:ext cx="7800358" cy="0"/>
          </a:xfrm>
          <a:prstGeom prst="line">
            <a:avLst/>
          </a:prstGeom>
          <a:ln>
            <a:solidFill>
              <a:srgbClr val="BC9353"/>
            </a:solidFill>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EE41DE1C-E06E-796C-F72B-D3585F5EEF3A}"/>
              </a:ext>
            </a:extLst>
          </p:cNvPr>
          <p:cNvSpPr txBox="1"/>
          <p:nvPr/>
        </p:nvSpPr>
        <p:spPr>
          <a:xfrm>
            <a:off x="4351458" y="9596245"/>
            <a:ext cx="3127904" cy="338554"/>
          </a:xfrm>
          <a:prstGeom prst="rect">
            <a:avLst/>
          </a:prstGeom>
          <a:noFill/>
        </p:spPr>
        <p:txBody>
          <a:bodyPr wrap="square" rtlCol="0" anchor="ctr">
            <a:spAutoFit/>
          </a:bodyPr>
          <a:lstStyle/>
          <a:p>
            <a:pPr algn="ctr"/>
            <a:r>
              <a:rPr lang="en-US" sz="1600" b="1" dirty="0">
                <a:solidFill>
                  <a:schemeClr val="bg1"/>
                </a:solidFill>
              </a:rPr>
              <a:t>www.firstmidag.com</a:t>
            </a:r>
            <a:endParaRPr lang="en-US" sz="2000" b="1" dirty="0">
              <a:solidFill>
                <a:schemeClr val="bg1"/>
              </a:solidFill>
            </a:endParaRPr>
          </a:p>
        </p:txBody>
      </p:sp>
      <p:cxnSp>
        <p:nvCxnSpPr>
          <p:cNvPr id="8" name="Straight Connector 7">
            <a:extLst>
              <a:ext uri="{FF2B5EF4-FFF2-40B4-BE49-F238E27FC236}">
                <a16:creationId xmlns:a16="http://schemas.microsoft.com/office/drawing/2014/main" id="{31706D55-4CA4-7F95-2049-170B0D3452EC}"/>
              </a:ext>
            </a:extLst>
          </p:cNvPr>
          <p:cNvCxnSpPr>
            <a:cxnSpLocks/>
          </p:cNvCxnSpPr>
          <p:nvPr/>
        </p:nvCxnSpPr>
        <p:spPr>
          <a:xfrm>
            <a:off x="-15534" y="732620"/>
            <a:ext cx="7800358" cy="0"/>
          </a:xfrm>
          <a:prstGeom prst="line">
            <a:avLst/>
          </a:prstGeom>
          <a:ln>
            <a:solidFill>
              <a:srgbClr val="BC9353"/>
            </a:solidFill>
          </a:ln>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EAA0E3BA-F23E-6E78-212B-1EFCFEF5AB2C}"/>
              </a:ext>
            </a:extLst>
          </p:cNvPr>
          <p:cNvSpPr>
            <a:spLocks noGrp="1"/>
          </p:cNvSpPr>
          <p:nvPr>
            <p:ph type="sldNum" sz="quarter" idx="12"/>
          </p:nvPr>
        </p:nvSpPr>
        <p:spPr>
          <a:xfrm>
            <a:off x="5915410" y="9497763"/>
            <a:ext cx="1748790" cy="535517"/>
          </a:xfrm>
        </p:spPr>
        <p:txBody>
          <a:bodyPr/>
          <a:lstStyle/>
          <a:p>
            <a:fld id="{49967F9E-925A-4252-B56C-3E6B4C0F13B9}" type="slidenum">
              <a:rPr lang="en-US" sz="1600" b="1" smtClean="0">
                <a:solidFill>
                  <a:srgbClr val="BC9353"/>
                </a:solidFill>
              </a:rPr>
              <a:t>10</a:t>
            </a:fld>
            <a:endParaRPr lang="en-US" sz="1600" b="1" dirty="0">
              <a:solidFill>
                <a:srgbClr val="BC9353"/>
              </a:solidFill>
            </a:endParaRPr>
          </a:p>
        </p:txBody>
      </p:sp>
      <p:sp>
        <p:nvSpPr>
          <p:cNvPr id="6" name="TextBox 5">
            <a:extLst>
              <a:ext uri="{FF2B5EF4-FFF2-40B4-BE49-F238E27FC236}">
                <a16:creationId xmlns:a16="http://schemas.microsoft.com/office/drawing/2014/main" id="{2D3BD102-D3E9-756D-1266-01E399847210}"/>
              </a:ext>
            </a:extLst>
          </p:cNvPr>
          <p:cNvSpPr txBox="1"/>
          <p:nvPr/>
        </p:nvSpPr>
        <p:spPr>
          <a:xfrm>
            <a:off x="-33963" y="-2472"/>
            <a:ext cx="7778612" cy="369332"/>
          </a:xfrm>
          <a:prstGeom prst="rect">
            <a:avLst/>
          </a:prstGeom>
          <a:noFill/>
        </p:spPr>
        <p:txBody>
          <a:bodyPr wrap="square" rtlCol="0">
            <a:spAutoFit/>
          </a:bodyPr>
          <a:lstStyle/>
          <a:p>
            <a:pPr algn="ctr"/>
            <a:r>
              <a:rPr lang="en-US" b="1" dirty="0">
                <a:solidFill>
                  <a:schemeClr val="bg1"/>
                </a:solidFill>
              </a:rPr>
              <a:t>Farr Farm </a:t>
            </a:r>
            <a:r>
              <a:rPr lang="en-US" b="1" dirty="0">
                <a:solidFill>
                  <a:srgbClr val="BC9353"/>
                </a:solidFill>
              </a:rPr>
              <a:t>|</a:t>
            </a:r>
            <a:r>
              <a:rPr lang="en-US" b="1" dirty="0">
                <a:solidFill>
                  <a:schemeClr val="bg1"/>
                </a:solidFill>
              </a:rPr>
              <a:t> Coles County</a:t>
            </a:r>
            <a:r>
              <a:rPr lang="en-US" b="1" dirty="0">
                <a:solidFill>
                  <a:srgbClr val="BC9353"/>
                </a:solidFill>
              </a:rPr>
              <a:t> |</a:t>
            </a:r>
            <a:r>
              <a:rPr lang="en-US" b="1" dirty="0">
                <a:solidFill>
                  <a:schemeClr val="bg1"/>
                </a:solidFill>
              </a:rPr>
              <a:t> Farmland Auction</a:t>
            </a:r>
          </a:p>
        </p:txBody>
      </p:sp>
      <p:sp>
        <p:nvSpPr>
          <p:cNvPr id="9" name="TextBox 8">
            <a:extLst>
              <a:ext uri="{FF2B5EF4-FFF2-40B4-BE49-F238E27FC236}">
                <a16:creationId xmlns:a16="http://schemas.microsoft.com/office/drawing/2014/main" id="{8A125ADB-04AD-4813-17DE-956DC7D8E0DC}"/>
              </a:ext>
            </a:extLst>
          </p:cNvPr>
          <p:cNvSpPr txBox="1"/>
          <p:nvPr/>
        </p:nvSpPr>
        <p:spPr>
          <a:xfrm>
            <a:off x="6212" y="322903"/>
            <a:ext cx="7778612" cy="369332"/>
          </a:xfrm>
          <a:prstGeom prst="rect">
            <a:avLst/>
          </a:prstGeom>
          <a:noFill/>
        </p:spPr>
        <p:txBody>
          <a:bodyPr wrap="square" rtlCol="0">
            <a:spAutoFit/>
          </a:bodyPr>
          <a:lstStyle/>
          <a:p>
            <a:pPr algn="ctr"/>
            <a:r>
              <a:rPr lang="en-US" b="1" dirty="0">
                <a:solidFill>
                  <a:schemeClr val="bg1"/>
                </a:solidFill>
              </a:rPr>
              <a:t>Legal Description</a:t>
            </a:r>
          </a:p>
        </p:txBody>
      </p:sp>
      <p:sp>
        <p:nvSpPr>
          <p:cNvPr id="3" name="TextBox 2">
            <a:extLst>
              <a:ext uri="{FF2B5EF4-FFF2-40B4-BE49-F238E27FC236}">
                <a16:creationId xmlns:a16="http://schemas.microsoft.com/office/drawing/2014/main" id="{E14B20B3-5DFB-9CB8-CE5F-3E1EEB1A45F9}"/>
              </a:ext>
            </a:extLst>
          </p:cNvPr>
          <p:cNvSpPr txBox="1"/>
          <p:nvPr/>
        </p:nvSpPr>
        <p:spPr>
          <a:xfrm>
            <a:off x="3632" y="9556637"/>
            <a:ext cx="3127904" cy="461665"/>
          </a:xfrm>
          <a:prstGeom prst="rect">
            <a:avLst/>
          </a:prstGeom>
          <a:noFill/>
        </p:spPr>
        <p:txBody>
          <a:bodyPr wrap="square" rtlCol="0" anchor="ctr">
            <a:spAutoFit/>
          </a:bodyPr>
          <a:lstStyle/>
          <a:p>
            <a:pPr algn="ctr"/>
            <a:r>
              <a:rPr lang="en-US" sz="1200" b="1" dirty="0">
                <a:solidFill>
                  <a:schemeClr val="bg1"/>
                </a:solidFill>
              </a:rPr>
              <a:t>Bloomington </a:t>
            </a:r>
            <a:r>
              <a:rPr lang="en-US" sz="1200" b="1" dirty="0">
                <a:solidFill>
                  <a:srgbClr val="BC9353"/>
                </a:solidFill>
              </a:rPr>
              <a:t>|</a:t>
            </a:r>
            <a:r>
              <a:rPr lang="en-US" sz="1200" b="1" dirty="0">
                <a:solidFill>
                  <a:schemeClr val="bg1"/>
                </a:solidFill>
              </a:rPr>
              <a:t> Decatur </a:t>
            </a:r>
            <a:r>
              <a:rPr lang="en-US" sz="1200" b="1" dirty="0">
                <a:solidFill>
                  <a:srgbClr val="BC9353"/>
                </a:solidFill>
              </a:rPr>
              <a:t>|</a:t>
            </a:r>
            <a:r>
              <a:rPr lang="en-US" sz="1200" b="1" dirty="0">
                <a:solidFill>
                  <a:schemeClr val="bg1"/>
                </a:solidFill>
              </a:rPr>
              <a:t> Kankakee  Mattoon </a:t>
            </a:r>
            <a:r>
              <a:rPr lang="en-US" sz="1200" b="1" dirty="0">
                <a:solidFill>
                  <a:srgbClr val="BC9353"/>
                </a:solidFill>
              </a:rPr>
              <a:t>|</a:t>
            </a:r>
            <a:r>
              <a:rPr lang="en-US" sz="1200" b="1" dirty="0">
                <a:solidFill>
                  <a:schemeClr val="bg1"/>
                </a:solidFill>
              </a:rPr>
              <a:t> Peoria </a:t>
            </a:r>
            <a:r>
              <a:rPr lang="en-US" sz="1200" b="1" dirty="0">
                <a:solidFill>
                  <a:srgbClr val="BC9353"/>
                </a:solidFill>
              </a:rPr>
              <a:t>|</a:t>
            </a:r>
            <a:r>
              <a:rPr lang="en-US" sz="1200" b="1" dirty="0">
                <a:solidFill>
                  <a:schemeClr val="bg1"/>
                </a:solidFill>
              </a:rPr>
              <a:t> Springfield</a:t>
            </a:r>
            <a:endParaRPr lang="en-US" sz="1600" b="1" dirty="0">
              <a:solidFill>
                <a:schemeClr val="bg1"/>
              </a:solidFill>
            </a:endParaRPr>
          </a:p>
        </p:txBody>
      </p:sp>
      <p:sp>
        <p:nvSpPr>
          <p:cNvPr id="5" name="TextBox 4">
            <a:extLst>
              <a:ext uri="{FF2B5EF4-FFF2-40B4-BE49-F238E27FC236}">
                <a16:creationId xmlns:a16="http://schemas.microsoft.com/office/drawing/2014/main" id="{0E176C1D-F633-2D6D-4B7F-D19B7BA9CC0D}"/>
              </a:ext>
            </a:extLst>
          </p:cNvPr>
          <p:cNvSpPr txBox="1"/>
          <p:nvPr/>
        </p:nvSpPr>
        <p:spPr>
          <a:xfrm>
            <a:off x="279400" y="761994"/>
            <a:ext cx="7289800" cy="2301079"/>
          </a:xfrm>
          <a:prstGeom prst="rect">
            <a:avLst/>
          </a:prstGeom>
          <a:noFill/>
        </p:spPr>
        <p:txBody>
          <a:bodyPr wrap="square" rtlCol="0">
            <a:spAutoFit/>
          </a:bodyPr>
          <a:lstStyle/>
          <a:p>
            <a:pPr marL="1371600" marR="0" indent="-1371600">
              <a:lnSpc>
                <a:spcPct val="115000"/>
              </a:lnSpc>
              <a:spcBef>
                <a:spcPts val="0"/>
              </a:spcBef>
              <a:spcAft>
                <a:spcPts val="0"/>
              </a:spcAft>
            </a:pPr>
            <a:endParaRPr lang="en-US" sz="1400" dirty="0">
              <a:effectLst/>
              <a:latin typeface="Arial" panose="020B0604020202020204" pitchFamily="34" charset="0"/>
              <a:ea typeface="Calibri" panose="020F0502020204030204" pitchFamily="34" charset="0"/>
              <a:cs typeface="Arial" panose="020B0604020202020204" pitchFamily="34" charset="0"/>
            </a:endParaRPr>
          </a:p>
          <a:p>
            <a:pPr marR="0">
              <a:lnSpc>
                <a:spcPct val="115000"/>
              </a:lnSpc>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The Southeast Quarter (SE. </a:t>
            </a:r>
            <a:r>
              <a:rPr lang="en-US" sz="1400" dirty="0">
                <a:latin typeface="Arial" panose="020B0604020202020204" pitchFamily="34" charset="0"/>
                <a:ea typeface="Calibri" panose="020F0502020204030204" pitchFamily="34" charset="0"/>
                <a:cs typeface="Arial" panose="020B0604020202020204" pitchFamily="34" charset="0"/>
              </a:rPr>
              <a:t>1/4) of the Northeast Quarter (NE. 1/4) of Section Two (2) and all that part of the East Half (E. 1/2) of the Southeast Quarter (SE. 1/4) of Section Two (2) lying North and East of the center line of the drainage ditch as now established across said parcel of real estate, all in Township Thirteen (13) North, Range Eight (8) East of the Third Principal Meridian, Coles County, Illinois.</a:t>
            </a:r>
          </a:p>
          <a:p>
            <a:pPr>
              <a:lnSpc>
                <a:spcPct val="115000"/>
              </a:lnSpc>
            </a:pPr>
            <a:r>
              <a:rPr lang="en-US" sz="1400" dirty="0">
                <a:effectLst/>
                <a:latin typeface="Arial" panose="020B0604020202020204" pitchFamily="34" charset="0"/>
                <a:ea typeface="Calibri" panose="020F0502020204030204" pitchFamily="34" charset="0"/>
                <a:cs typeface="Arial" panose="020B0604020202020204" pitchFamily="34" charset="0"/>
              </a:rPr>
              <a:t>PIN: </a:t>
            </a:r>
            <a:r>
              <a:rPr lang="en-U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04-0-00028-000</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R="0">
              <a:lnSpc>
                <a:spcPct val="115000"/>
              </a:lnSpc>
              <a:spcBef>
                <a:spcPts val="0"/>
              </a:spcBef>
              <a:spcAft>
                <a:spcPts val="0"/>
              </a:spcAft>
            </a:pPr>
            <a:endParaRPr lang="en-US" sz="1400" dirty="0">
              <a:effectLst/>
              <a:latin typeface="Arial" panose="020B0604020202020204" pitchFamily="34" charset="0"/>
              <a:ea typeface="Calibri" panose="020F0502020204030204" pitchFamily="34" charset="0"/>
              <a:cs typeface="Arial" panose="020B0604020202020204" pitchFamily="34" charset="0"/>
            </a:endParaRPr>
          </a:p>
          <a:p>
            <a:pPr marR="0" indent="-1371600">
              <a:lnSpc>
                <a:spcPct val="115000"/>
              </a:lnSpc>
              <a:spcBef>
                <a:spcPts val="0"/>
              </a:spcBef>
              <a:spcAft>
                <a:spcPts val="0"/>
              </a:spcAft>
            </a:pPr>
            <a:r>
              <a:rPr lang="en-US" sz="1400" spc="-15" dirty="0">
                <a:effectLst/>
                <a:latin typeface="Arial" panose="020B0604020202020204" pitchFamily="34" charset="0"/>
                <a:ea typeface="Arial" panose="020B0604020202020204" pitchFamily="34" charset="0"/>
              </a:rPr>
              <a:t>	</a:t>
            </a:r>
            <a:endParaRPr lang="en-US" sz="14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621922918"/>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1B81A6B-D23E-50DF-BBB8-87C08D2975C2}"/>
              </a:ext>
            </a:extLst>
          </p:cNvPr>
          <p:cNvSpPr/>
          <p:nvPr/>
        </p:nvSpPr>
        <p:spPr>
          <a:xfrm>
            <a:off x="0" y="9515474"/>
            <a:ext cx="7772400" cy="548640"/>
          </a:xfrm>
          <a:prstGeom prst="rect">
            <a:avLst/>
          </a:prstGeom>
          <a:solidFill>
            <a:srgbClr val="0D4E95"/>
          </a:solidFill>
          <a:ln>
            <a:solidFill>
              <a:srgbClr val="0D4E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29E26A5A-0F33-7523-9114-D991C60C7BEF}"/>
              </a:ext>
            </a:extLst>
          </p:cNvPr>
          <p:cNvSpPr/>
          <p:nvPr/>
        </p:nvSpPr>
        <p:spPr>
          <a:xfrm>
            <a:off x="-7767" y="549741"/>
            <a:ext cx="7806569" cy="8956100"/>
          </a:xfrm>
          <a:prstGeom prst="rect">
            <a:avLst/>
          </a:prstGeom>
          <a:solidFill>
            <a:schemeClr val="bg1">
              <a:lumMod val="85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53AC94DC-A49B-51D4-CFBF-4EBB0A368BCB}"/>
              </a:ext>
            </a:extLst>
          </p:cNvPr>
          <p:cNvSpPr/>
          <p:nvPr/>
        </p:nvSpPr>
        <p:spPr>
          <a:xfrm>
            <a:off x="-12424" y="1100"/>
            <a:ext cx="7791036" cy="731520"/>
          </a:xfrm>
          <a:prstGeom prst="rect">
            <a:avLst/>
          </a:prstGeom>
          <a:solidFill>
            <a:srgbClr val="0D4E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solidFill>
              <a:cs typeface="Dreaming Outloud Script Pro" panose="020F0502020204030204" pitchFamily="66" charset="0"/>
            </a:endParaRPr>
          </a:p>
        </p:txBody>
      </p:sp>
      <p:pic>
        <p:nvPicPr>
          <p:cNvPr id="15" name="Picture 14" descr="A black and white sign with white text&#10;&#10;Description automatically generated">
            <a:extLst>
              <a:ext uri="{FF2B5EF4-FFF2-40B4-BE49-F238E27FC236}">
                <a16:creationId xmlns:a16="http://schemas.microsoft.com/office/drawing/2014/main" id="{51827644-4BA4-7827-62FE-B326CCA0C2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1433" y="9517641"/>
            <a:ext cx="1533061" cy="539659"/>
          </a:xfrm>
          <a:prstGeom prst="rect">
            <a:avLst/>
          </a:prstGeom>
        </p:spPr>
      </p:pic>
      <p:cxnSp>
        <p:nvCxnSpPr>
          <p:cNvPr id="10" name="Straight Connector 9">
            <a:extLst>
              <a:ext uri="{FF2B5EF4-FFF2-40B4-BE49-F238E27FC236}">
                <a16:creationId xmlns:a16="http://schemas.microsoft.com/office/drawing/2014/main" id="{ECFB357C-B1B2-8E69-75BA-6CA3D9E8C6D6}"/>
              </a:ext>
            </a:extLst>
          </p:cNvPr>
          <p:cNvCxnSpPr>
            <a:cxnSpLocks/>
          </p:cNvCxnSpPr>
          <p:nvPr/>
        </p:nvCxnSpPr>
        <p:spPr>
          <a:xfrm flipV="1">
            <a:off x="-15534" y="9497763"/>
            <a:ext cx="7806569" cy="8078"/>
          </a:xfrm>
          <a:prstGeom prst="line">
            <a:avLst/>
          </a:prstGeom>
          <a:ln>
            <a:solidFill>
              <a:srgbClr val="BC9353"/>
            </a:solidFill>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EE41DE1C-E06E-796C-F72B-D3585F5EEF3A}"/>
              </a:ext>
            </a:extLst>
          </p:cNvPr>
          <p:cNvSpPr txBox="1"/>
          <p:nvPr/>
        </p:nvSpPr>
        <p:spPr>
          <a:xfrm>
            <a:off x="4351458" y="9596245"/>
            <a:ext cx="3127904" cy="338554"/>
          </a:xfrm>
          <a:prstGeom prst="rect">
            <a:avLst/>
          </a:prstGeom>
          <a:noFill/>
        </p:spPr>
        <p:txBody>
          <a:bodyPr wrap="square" rtlCol="0" anchor="ctr">
            <a:spAutoFit/>
          </a:bodyPr>
          <a:lstStyle/>
          <a:p>
            <a:pPr algn="ctr"/>
            <a:r>
              <a:rPr lang="en-US" sz="1600" b="1" dirty="0">
                <a:solidFill>
                  <a:schemeClr val="bg1"/>
                </a:solidFill>
              </a:rPr>
              <a:t>www.firstmidag.com</a:t>
            </a:r>
            <a:endParaRPr lang="en-US" sz="2000" b="1" dirty="0">
              <a:solidFill>
                <a:schemeClr val="bg1"/>
              </a:solidFill>
            </a:endParaRPr>
          </a:p>
        </p:txBody>
      </p:sp>
      <p:cxnSp>
        <p:nvCxnSpPr>
          <p:cNvPr id="8" name="Straight Connector 7">
            <a:extLst>
              <a:ext uri="{FF2B5EF4-FFF2-40B4-BE49-F238E27FC236}">
                <a16:creationId xmlns:a16="http://schemas.microsoft.com/office/drawing/2014/main" id="{31706D55-4CA4-7F95-2049-170B0D3452EC}"/>
              </a:ext>
            </a:extLst>
          </p:cNvPr>
          <p:cNvCxnSpPr>
            <a:cxnSpLocks/>
          </p:cNvCxnSpPr>
          <p:nvPr/>
        </p:nvCxnSpPr>
        <p:spPr>
          <a:xfrm>
            <a:off x="-15534" y="732620"/>
            <a:ext cx="7794146" cy="0"/>
          </a:xfrm>
          <a:prstGeom prst="line">
            <a:avLst/>
          </a:prstGeom>
          <a:ln>
            <a:solidFill>
              <a:srgbClr val="BC9353"/>
            </a:solidFill>
          </a:ln>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EAA0E3BA-F23E-6E78-212B-1EFCFEF5AB2C}"/>
              </a:ext>
            </a:extLst>
          </p:cNvPr>
          <p:cNvSpPr>
            <a:spLocks noGrp="1"/>
          </p:cNvSpPr>
          <p:nvPr>
            <p:ph type="sldNum" sz="quarter" idx="12"/>
          </p:nvPr>
        </p:nvSpPr>
        <p:spPr>
          <a:xfrm>
            <a:off x="5915410" y="9497763"/>
            <a:ext cx="1748790" cy="535517"/>
          </a:xfrm>
        </p:spPr>
        <p:txBody>
          <a:bodyPr/>
          <a:lstStyle/>
          <a:p>
            <a:fld id="{49967F9E-925A-4252-B56C-3E6B4C0F13B9}" type="slidenum">
              <a:rPr lang="en-US" sz="1600" b="1" smtClean="0">
                <a:solidFill>
                  <a:srgbClr val="BC9353"/>
                </a:solidFill>
              </a:rPr>
              <a:t>2</a:t>
            </a:fld>
            <a:endParaRPr lang="en-US" sz="1600" b="1" dirty="0">
              <a:solidFill>
                <a:srgbClr val="BC9353"/>
              </a:solidFill>
            </a:endParaRPr>
          </a:p>
        </p:txBody>
      </p:sp>
      <p:sp>
        <p:nvSpPr>
          <p:cNvPr id="6" name="TextBox 5">
            <a:extLst>
              <a:ext uri="{FF2B5EF4-FFF2-40B4-BE49-F238E27FC236}">
                <a16:creationId xmlns:a16="http://schemas.microsoft.com/office/drawing/2014/main" id="{2D3BD102-D3E9-756D-1266-01E399847210}"/>
              </a:ext>
            </a:extLst>
          </p:cNvPr>
          <p:cNvSpPr txBox="1"/>
          <p:nvPr/>
        </p:nvSpPr>
        <p:spPr>
          <a:xfrm>
            <a:off x="-33963" y="-2472"/>
            <a:ext cx="7778612" cy="369332"/>
          </a:xfrm>
          <a:prstGeom prst="rect">
            <a:avLst/>
          </a:prstGeom>
          <a:noFill/>
        </p:spPr>
        <p:txBody>
          <a:bodyPr wrap="square" rtlCol="0">
            <a:spAutoFit/>
          </a:bodyPr>
          <a:lstStyle/>
          <a:p>
            <a:pPr algn="ctr"/>
            <a:r>
              <a:rPr lang="en-US" b="1" dirty="0">
                <a:solidFill>
                  <a:schemeClr val="bg1"/>
                </a:solidFill>
              </a:rPr>
              <a:t>Farr Farm </a:t>
            </a:r>
            <a:r>
              <a:rPr lang="en-US" b="1" dirty="0">
                <a:solidFill>
                  <a:srgbClr val="BC9353"/>
                </a:solidFill>
              </a:rPr>
              <a:t>|</a:t>
            </a:r>
            <a:r>
              <a:rPr lang="en-US" b="1" dirty="0">
                <a:solidFill>
                  <a:schemeClr val="bg1"/>
                </a:solidFill>
              </a:rPr>
              <a:t> Coles County</a:t>
            </a:r>
            <a:r>
              <a:rPr lang="en-US" b="1" dirty="0">
                <a:solidFill>
                  <a:srgbClr val="BC9353"/>
                </a:solidFill>
              </a:rPr>
              <a:t> |</a:t>
            </a:r>
            <a:r>
              <a:rPr lang="en-US" b="1" dirty="0">
                <a:solidFill>
                  <a:schemeClr val="bg1"/>
                </a:solidFill>
              </a:rPr>
              <a:t> Farmland Auction</a:t>
            </a:r>
          </a:p>
        </p:txBody>
      </p:sp>
      <p:sp>
        <p:nvSpPr>
          <p:cNvPr id="9" name="TextBox 8">
            <a:extLst>
              <a:ext uri="{FF2B5EF4-FFF2-40B4-BE49-F238E27FC236}">
                <a16:creationId xmlns:a16="http://schemas.microsoft.com/office/drawing/2014/main" id="{8A125ADB-04AD-4813-17DE-956DC7D8E0DC}"/>
              </a:ext>
            </a:extLst>
          </p:cNvPr>
          <p:cNvSpPr txBox="1"/>
          <p:nvPr/>
        </p:nvSpPr>
        <p:spPr>
          <a:xfrm>
            <a:off x="6212" y="322903"/>
            <a:ext cx="7778612" cy="369332"/>
          </a:xfrm>
          <a:prstGeom prst="rect">
            <a:avLst/>
          </a:prstGeom>
          <a:noFill/>
        </p:spPr>
        <p:txBody>
          <a:bodyPr wrap="square" rtlCol="0">
            <a:spAutoFit/>
          </a:bodyPr>
          <a:lstStyle/>
          <a:p>
            <a:pPr algn="ctr"/>
            <a:r>
              <a:rPr lang="en-US" b="1" dirty="0">
                <a:solidFill>
                  <a:schemeClr val="bg1"/>
                </a:solidFill>
              </a:rPr>
              <a:t>General Information</a:t>
            </a:r>
          </a:p>
        </p:txBody>
      </p:sp>
      <p:sp>
        <p:nvSpPr>
          <p:cNvPr id="14" name="TextBox 13">
            <a:extLst>
              <a:ext uri="{FF2B5EF4-FFF2-40B4-BE49-F238E27FC236}">
                <a16:creationId xmlns:a16="http://schemas.microsoft.com/office/drawing/2014/main" id="{2D56B1D2-425F-09B0-027F-6DBC214CE862}"/>
              </a:ext>
            </a:extLst>
          </p:cNvPr>
          <p:cNvSpPr txBox="1"/>
          <p:nvPr/>
        </p:nvSpPr>
        <p:spPr>
          <a:xfrm>
            <a:off x="1" y="761994"/>
            <a:ext cx="7784824" cy="8624990"/>
          </a:xfrm>
          <a:prstGeom prst="rect">
            <a:avLst/>
          </a:prstGeom>
          <a:noFill/>
        </p:spPr>
        <p:txBody>
          <a:bodyPr wrap="square" rtlCol="0">
            <a:spAutoFit/>
          </a:bodyPr>
          <a:lstStyle/>
          <a:p>
            <a:pPr marL="1371600" marR="0" indent="-1371600">
              <a:lnSpc>
                <a:spcPct val="115000"/>
              </a:lnSpc>
              <a:spcBef>
                <a:spcPts val="0"/>
              </a:spcBef>
              <a:spcAft>
                <a:spcPts val="0"/>
              </a:spcAft>
            </a:pP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1371600" marR="0" indent="-1371600">
              <a:lnSpc>
                <a:spcPct val="115000"/>
              </a:lnSpc>
              <a:spcBef>
                <a:spcPts val="0"/>
              </a:spcBef>
              <a:spcAft>
                <a:spcPts val="0"/>
              </a:spcAft>
            </a:pPr>
            <a:r>
              <a:rPr lang="en-US" sz="1200" b="1" dirty="0">
                <a:solidFill>
                  <a:srgbClr val="0D4E95"/>
                </a:solidFill>
                <a:effectLst/>
                <a:latin typeface="Arial" panose="020B0604020202020204" pitchFamily="34" charset="0"/>
                <a:ea typeface="Calibri" panose="020F0502020204030204" pitchFamily="34" charset="0"/>
                <a:cs typeface="Arial" panose="020B0604020202020204" pitchFamily="34" charset="0"/>
              </a:rPr>
              <a:t>SELLER:</a:t>
            </a:r>
            <a:r>
              <a:rPr lang="en-US" sz="1200" b="1" dirty="0">
                <a:effectLst/>
                <a:latin typeface="Arial" panose="020B0604020202020204" pitchFamily="34" charset="0"/>
                <a:ea typeface="Calibri" panose="020F0502020204030204" pitchFamily="34" charset="0"/>
                <a:cs typeface="Arial" panose="020B0604020202020204" pitchFamily="34" charset="0"/>
              </a:rPr>
              <a:t>	</a:t>
            </a:r>
            <a:r>
              <a:rPr lang="en-US" sz="1200" dirty="0">
                <a:effectLst/>
                <a:latin typeface="Arial" panose="020B0604020202020204" pitchFamily="34" charset="0"/>
                <a:ea typeface="Calibri" panose="020F0502020204030204" pitchFamily="34" charset="0"/>
                <a:cs typeface="Arial" panose="020B0604020202020204" pitchFamily="34" charset="0"/>
              </a:rPr>
              <a:t>James &amp; Sheri Farr</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pPr marL="1371600" marR="0" indent="-1371600">
              <a:lnSpc>
                <a:spcPct val="115000"/>
              </a:lnSpc>
              <a:spcBef>
                <a:spcPts val="0"/>
              </a:spcBef>
              <a:spcAft>
                <a:spcPts val="0"/>
              </a:spcAft>
            </a:pPr>
            <a:r>
              <a:rPr lang="en-US" sz="1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1371600" marR="0" indent="-1371600">
              <a:lnSpc>
                <a:spcPct val="115000"/>
              </a:lnSpc>
              <a:spcBef>
                <a:spcPts val="0"/>
              </a:spcBef>
              <a:spcAft>
                <a:spcPts val="0"/>
              </a:spcAft>
            </a:pPr>
            <a:r>
              <a:rPr lang="en-US" sz="1200" b="1" dirty="0">
                <a:solidFill>
                  <a:srgbClr val="0D4E95"/>
                </a:solidFill>
                <a:effectLst/>
                <a:latin typeface="Arial" panose="020B0604020202020204" pitchFamily="34" charset="0"/>
                <a:ea typeface="Calibri" panose="020F0502020204030204" pitchFamily="34" charset="0"/>
                <a:cs typeface="Arial" panose="020B0604020202020204" pitchFamily="34" charset="0"/>
              </a:rPr>
              <a:t>DESCRIBED AS:</a:t>
            </a:r>
            <a:r>
              <a:rPr lang="en-US" sz="1200" b="1" dirty="0">
                <a:effectLst/>
                <a:latin typeface="Arial" panose="020B0604020202020204" pitchFamily="34" charset="0"/>
                <a:ea typeface="Calibri" panose="020F0502020204030204" pitchFamily="34" charset="0"/>
                <a:cs typeface="Arial" panose="020B0604020202020204" pitchFamily="34" charset="0"/>
              </a:rPr>
              <a:t>	</a:t>
            </a:r>
            <a:r>
              <a:rPr lang="en-US" sz="1200" dirty="0">
                <a:effectLst/>
                <a:latin typeface="Arial" panose="020B0604020202020204" pitchFamily="34" charset="0"/>
                <a:ea typeface="Calibri" panose="020F0502020204030204" pitchFamily="34" charset="0"/>
                <a:cs typeface="Arial" panose="020B0604020202020204" pitchFamily="34" charset="0"/>
              </a:rPr>
              <a:t>69</a:t>
            </a:r>
            <a:r>
              <a:rPr lang="en-US" sz="1200" dirty="0">
                <a:effectLst/>
                <a:latin typeface="Arial" panose="020B0604020202020204" pitchFamily="34" charset="0"/>
                <a:ea typeface="Calibri" panose="020F0502020204030204" pitchFamily="34" charset="0"/>
                <a:cs typeface="Times New Roman" panose="02020603050405020304" pitchFamily="18" charset="0"/>
              </a:rPr>
              <a:t>.49 +/- real estate surveyed acres in Section 2, Humboldt Township, Coles County, IL</a:t>
            </a:r>
            <a:br>
              <a:rPr lang="en-US" sz="1200" dirty="0">
                <a:effectLst/>
                <a:latin typeface="Arial" panose="020B0604020202020204" pitchFamily="34" charset="0"/>
                <a:ea typeface="Calibri" panose="020F0502020204030204" pitchFamily="34" charset="0"/>
                <a:cs typeface="Times New Roman" panose="02020603050405020304" pitchFamily="18" charset="0"/>
              </a:rPr>
            </a:br>
            <a:r>
              <a:rPr lang="en-US" sz="1200" dirty="0">
                <a:effectLst/>
                <a:latin typeface="Arial" panose="020B0604020202020204" pitchFamily="34" charset="0"/>
                <a:ea typeface="Calibri" panose="020F0502020204030204" pitchFamily="34" charset="0"/>
                <a:cs typeface="Arial" panose="020B0604020202020204" pitchFamily="34" charset="0"/>
              </a:rPr>
              <a:t>	</a:t>
            </a:r>
          </a:p>
          <a:p>
            <a:pPr marL="1371600" marR="0" indent="-1143000">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Arial" panose="020B0604020202020204" pitchFamily="34" charset="0"/>
              </a:rPr>
              <a:t>	Legal Descriptions can be found on page 10.</a:t>
            </a:r>
          </a:p>
          <a:p>
            <a:pPr marL="1371600" marR="0" indent="-1143000">
              <a:lnSpc>
                <a:spcPct val="115000"/>
              </a:lnSpc>
              <a:spcBef>
                <a:spcPts val="0"/>
              </a:spcBef>
              <a:spcAft>
                <a:spcPts val="0"/>
              </a:spcAft>
            </a:pPr>
            <a:endParaRPr lang="en-US" sz="1200" dirty="0">
              <a:latin typeface="Arial" panose="020B0604020202020204" pitchFamily="34" charset="0"/>
              <a:ea typeface="Calibri" panose="020F0502020204030204" pitchFamily="34" charset="0"/>
              <a:cs typeface="Arial" panose="020B0604020202020204" pitchFamily="34" charset="0"/>
            </a:endParaRPr>
          </a:p>
          <a:p>
            <a:pPr marL="1371600" marR="0" indent="-1371600">
              <a:lnSpc>
                <a:spcPct val="115000"/>
              </a:lnSpc>
              <a:spcBef>
                <a:spcPts val="0"/>
              </a:spcBef>
              <a:spcAft>
                <a:spcPts val="0"/>
              </a:spcAft>
            </a:pPr>
            <a:r>
              <a:rPr lang="en-US" sz="1200" b="1" dirty="0">
                <a:solidFill>
                  <a:srgbClr val="0D4E95"/>
                </a:solidFill>
                <a:latin typeface="Arial" panose="020B0604020202020204" pitchFamily="34" charset="0"/>
                <a:ea typeface="Calibri" panose="020F0502020204030204" pitchFamily="34" charset="0"/>
                <a:cs typeface="Arial" panose="020B0604020202020204" pitchFamily="34" charset="0"/>
              </a:rPr>
              <a:t>LOCATION</a:t>
            </a:r>
            <a:r>
              <a:rPr lang="en-US" sz="1200" b="1" dirty="0">
                <a:solidFill>
                  <a:srgbClr val="0D4E95"/>
                </a:solidFill>
                <a:effectLst/>
                <a:latin typeface="Arial" panose="020B0604020202020204" pitchFamily="34" charset="0"/>
                <a:ea typeface="Calibri" panose="020F0502020204030204" pitchFamily="34" charset="0"/>
                <a:cs typeface="Arial" panose="020B0604020202020204" pitchFamily="34" charset="0"/>
              </a:rPr>
              <a:t>:	</a:t>
            </a:r>
            <a:r>
              <a:rPr lang="en-US" sz="1200" dirty="0">
                <a:effectLst/>
                <a:latin typeface="Arial" panose="020B0604020202020204" pitchFamily="34" charset="0"/>
                <a:ea typeface="Calibri" panose="020F0502020204030204" pitchFamily="34" charset="0"/>
                <a:cs typeface="Arial" panose="020B0604020202020204" pitchFamily="34" charset="0"/>
              </a:rPr>
              <a:t>3</a:t>
            </a:r>
            <a:r>
              <a:rPr lang="en-US" sz="1200" dirty="0">
                <a:effectLst/>
                <a:latin typeface="Arial" panose="020B0604020202020204" pitchFamily="34" charset="0"/>
                <a:ea typeface="Calibri" panose="020F0502020204030204" pitchFamily="34" charset="0"/>
              </a:rPr>
              <a:t> miles</a:t>
            </a:r>
            <a:r>
              <a:rPr lang="en-US" sz="1200" b="1" dirty="0">
                <a:effectLst/>
                <a:latin typeface="Arial" panose="020B0604020202020204" pitchFamily="34" charset="0"/>
                <a:ea typeface="Calibri" panose="020F0502020204030204" pitchFamily="34" charset="0"/>
              </a:rPr>
              <a:t> </a:t>
            </a:r>
            <a:r>
              <a:rPr lang="en-US" sz="1200" dirty="0">
                <a:effectLst/>
                <a:latin typeface="Arial" panose="020B0604020202020204" pitchFamily="34" charset="0"/>
                <a:ea typeface="Calibri" panose="020F0502020204030204" pitchFamily="34" charset="0"/>
              </a:rPr>
              <a:t>east of Humboldt, IL  </a:t>
            </a:r>
            <a:br>
              <a:rPr lang="en-US" sz="1200" dirty="0">
                <a:effectLst/>
                <a:latin typeface="Arial" panose="020B0604020202020204" pitchFamily="34" charset="0"/>
                <a:ea typeface="Calibri" panose="020F0502020204030204" pitchFamily="34" charset="0"/>
              </a:rPr>
            </a:br>
            <a:r>
              <a:rPr lang="en-US" sz="1200" dirty="0">
                <a:effectLst/>
                <a:latin typeface="Arial" panose="020B0604020202020204" pitchFamily="34" charset="0"/>
                <a:ea typeface="Calibri" panose="020F0502020204030204" pitchFamily="34" charset="0"/>
              </a:rPr>
              <a:t>Located ¼ mile north of County Road 16 (1500N) on the west side of N County Rd 1100E </a:t>
            </a:r>
          </a:p>
          <a:p>
            <a:pPr marL="1371600" marR="0" indent="-1371600">
              <a:lnSpc>
                <a:spcPct val="115000"/>
              </a:lnSpc>
              <a:spcBef>
                <a:spcPts val="0"/>
              </a:spcBef>
              <a:spcAft>
                <a:spcPts val="0"/>
              </a:spcAft>
            </a:pPr>
            <a:r>
              <a:rPr lang="en-US" sz="1200" b="1" dirty="0">
                <a:effectLst/>
                <a:latin typeface="Arial" panose="020B0604020202020204" pitchFamily="34" charset="0"/>
                <a:ea typeface="Calibri" panose="020F0502020204030204" pitchFamily="34" charset="0"/>
                <a:cs typeface="Arial" panose="020B0604020202020204" pitchFamily="34" charset="0"/>
              </a:rPr>
              <a:t> </a:t>
            </a:r>
            <a:endParaRPr lang="en-US" sz="1200" dirty="0">
              <a:solidFill>
                <a:srgbClr val="0D4E95"/>
              </a:solidFill>
              <a:effectLst/>
              <a:latin typeface="Arial" panose="020B0604020202020204" pitchFamily="34" charset="0"/>
              <a:ea typeface="Calibri" panose="020F0502020204030204" pitchFamily="34" charset="0"/>
              <a:cs typeface="Arial" panose="020B0604020202020204" pitchFamily="34" charset="0"/>
            </a:endParaRPr>
          </a:p>
          <a:p>
            <a:pPr marL="1371600" marR="0" indent="-1371600">
              <a:lnSpc>
                <a:spcPct val="115000"/>
              </a:lnSpc>
              <a:spcBef>
                <a:spcPts val="0"/>
              </a:spcBef>
              <a:spcAft>
                <a:spcPts val="0"/>
              </a:spcAft>
            </a:pPr>
            <a:r>
              <a:rPr lang="en-US" sz="1200" b="1" dirty="0">
                <a:solidFill>
                  <a:srgbClr val="0D4E95"/>
                </a:solidFill>
                <a:effectLst/>
                <a:latin typeface="Arial" panose="020B0604020202020204" pitchFamily="34" charset="0"/>
                <a:ea typeface="Calibri" panose="020F0502020204030204" pitchFamily="34" charset="0"/>
                <a:cs typeface="Arial" panose="020B0604020202020204" pitchFamily="34" charset="0"/>
              </a:rPr>
              <a:t>TIME AND PLACE</a:t>
            </a:r>
            <a:r>
              <a:rPr lang="en-US" sz="1200" b="1" dirty="0">
                <a:effectLst/>
                <a:latin typeface="Arial" panose="020B0604020202020204" pitchFamily="34" charset="0"/>
                <a:ea typeface="Calibri" panose="020F0502020204030204" pitchFamily="34" charset="0"/>
                <a:cs typeface="Arial" panose="020B0604020202020204" pitchFamily="34" charset="0"/>
              </a:rPr>
              <a:t>	Soft Close 10:00 </a:t>
            </a:r>
            <a:r>
              <a:rPr lang="en-US" sz="1200" b="1" dirty="0">
                <a:latin typeface="Arial" panose="020B0604020202020204" pitchFamily="34" charset="0"/>
                <a:ea typeface="Calibri" panose="020F0502020204030204" pitchFamily="34" charset="0"/>
                <a:cs typeface="Arial" panose="020B0604020202020204" pitchFamily="34" charset="0"/>
              </a:rPr>
              <a:t>A</a:t>
            </a:r>
            <a:r>
              <a:rPr lang="en-US" sz="1200" b="1" dirty="0">
                <a:effectLst/>
                <a:latin typeface="Arial" panose="020B0604020202020204" pitchFamily="34" charset="0"/>
                <a:ea typeface="Calibri" panose="020F0502020204030204" pitchFamily="34" charset="0"/>
                <a:cs typeface="Arial" panose="020B0604020202020204" pitchFamily="34" charset="0"/>
              </a:rPr>
              <a:t>M – Friday, December 6</a:t>
            </a:r>
            <a:r>
              <a:rPr lang="en-US" sz="1200" b="1" baseline="30000" dirty="0">
                <a:effectLst/>
                <a:latin typeface="Arial" panose="020B0604020202020204" pitchFamily="34" charset="0"/>
                <a:ea typeface="Calibri" panose="020F0502020204030204" pitchFamily="34" charset="0"/>
                <a:cs typeface="Arial" panose="020B0604020202020204" pitchFamily="34" charset="0"/>
              </a:rPr>
              <a:t>th</a:t>
            </a:r>
            <a:r>
              <a:rPr lang="en-US" sz="1200" b="1" dirty="0">
                <a:effectLst/>
                <a:latin typeface="Arial" panose="020B0604020202020204" pitchFamily="34" charset="0"/>
                <a:ea typeface="Calibri" panose="020F0502020204030204" pitchFamily="34" charset="0"/>
                <a:cs typeface="Arial" panose="020B0604020202020204" pitchFamily="34" charset="0"/>
              </a:rPr>
              <a:t>, 2024</a:t>
            </a: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1371600" marR="0" indent="-1371600">
              <a:lnSpc>
                <a:spcPct val="115000"/>
              </a:lnSpc>
              <a:spcBef>
                <a:spcPts val="0"/>
              </a:spcBef>
              <a:spcAft>
                <a:spcPts val="0"/>
              </a:spcAft>
            </a:pPr>
            <a:r>
              <a:rPr lang="en-US" sz="1200" b="1" dirty="0">
                <a:solidFill>
                  <a:srgbClr val="0D4E95"/>
                </a:solidFill>
                <a:effectLst/>
                <a:latin typeface="Arial" panose="020B0604020202020204" pitchFamily="34" charset="0"/>
                <a:ea typeface="Calibri" panose="020F0502020204030204" pitchFamily="34" charset="0"/>
                <a:cs typeface="Arial" panose="020B0604020202020204" pitchFamily="34" charset="0"/>
              </a:rPr>
              <a:t>OF AUCTION: </a:t>
            </a:r>
            <a:r>
              <a:rPr lang="en-US" sz="1200" b="1" dirty="0">
                <a:effectLst/>
                <a:latin typeface="Arial" panose="020B0604020202020204" pitchFamily="34" charset="0"/>
                <a:ea typeface="Calibri" panose="020F0502020204030204" pitchFamily="34" charset="0"/>
                <a:cs typeface="Arial" panose="020B0604020202020204" pitchFamily="34" charset="0"/>
              </a:rPr>
              <a:t>	Timed Online Only Auction</a:t>
            </a: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1371600" marR="0" indent="-1143000">
              <a:lnSpc>
                <a:spcPct val="115000"/>
              </a:lnSpc>
              <a:spcBef>
                <a:spcPts val="0"/>
              </a:spcBef>
              <a:spcAft>
                <a:spcPts val="0"/>
              </a:spcAft>
            </a:pPr>
            <a:r>
              <a:rPr lang="en-US" sz="1200" b="1" dirty="0">
                <a:effectLst/>
                <a:latin typeface="Arial" panose="020B0604020202020204" pitchFamily="34" charset="0"/>
                <a:ea typeface="Calibri" panose="020F0502020204030204" pitchFamily="34" charset="0"/>
                <a:cs typeface="Arial" panose="020B0604020202020204" pitchFamily="34" charset="0"/>
              </a:rPr>
              <a:t> </a:t>
            </a: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1371600" marR="0" indent="-1371600">
              <a:lnSpc>
                <a:spcPct val="115000"/>
              </a:lnSpc>
              <a:spcBef>
                <a:spcPts val="0"/>
              </a:spcBef>
              <a:spcAft>
                <a:spcPts val="0"/>
              </a:spcAft>
            </a:pPr>
            <a:r>
              <a:rPr lang="en-US" sz="1200" b="1" dirty="0">
                <a:solidFill>
                  <a:srgbClr val="0D4E95"/>
                </a:solidFill>
                <a:effectLst/>
                <a:latin typeface="Arial" panose="020B0604020202020204" pitchFamily="34" charset="0"/>
                <a:ea typeface="Calibri" panose="020F0502020204030204" pitchFamily="34" charset="0"/>
                <a:cs typeface="Arial" panose="020B0604020202020204" pitchFamily="34" charset="0"/>
              </a:rPr>
              <a:t>ONLINE BIDDING:</a:t>
            </a:r>
            <a:r>
              <a:rPr lang="en-US" sz="1200" b="1" dirty="0">
                <a:effectLst/>
                <a:latin typeface="Arial" panose="020B0604020202020204" pitchFamily="34" charset="0"/>
                <a:ea typeface="Calibri" panose="020F0502020204030204" pitchFamily="34" charset="0"/>
                <a:cs typeface="Arial" panose="020B0604020202020204" pitchFamily="34" charset="0"/>
              </a:rPr>
              <a:t>	</a:t>
            </a:r>
            <a:r>
              <a:rPr lang="en-US" sz="1200" dirty="0">
                <a:effectLst/>
                <a:latin typeface="Arial" panose="020B0604020202020204" pitchFamily="34" charset="0"/>
                <a:ea typeface="Calibri" panose="020F0502020204030204" pitchFamily="34" charset="0"/>
                <a:cs typeface="Arial" panose="020B0604020202020204" pitchFamily="34" charset="0"/>
              </a:rPr>
              <a:t>B</a:t>
            </a:r>
            <a:r>
              <a:rPr lang="en-US" sz="1200" dirty="0">
                <a:effectLst/>
                <a:latin typeface="Arial" panose="020B0604020202020204" pitchFamily="34" charset="0"/>
                <a:ea typeface="Calibri" panose="020F0502020204030204" pitchFamily="34" charset="0"/>
              </a:rPr>
              <a:t>id anytime from November 22</a:t>
            </a:r>
            <a:r>
              <a:rPr lang="en-US" sz="1200" baseline="30000" dirty="0">
                <a:effectLst/>
                <a:latin typeface="Arial" panose="020B0604020202020204" pitchFamily="34" charset="0"/>
                <a:ea typeface="Calibri" panose="020F0502020204030204" pitchFamily="34" charset="0"/>
              </a:rPr>
              <a:t>nd</a:t>
            </a:r>
            <a:r>
              <a:rPr lang="en-US" sz="1200" dirty="0">
                <a:effectLst/>
                <a:latin typeface="Arial" panose="020B0604020202020204" pitchFamily="34" charset="0"/>
                <a:ea typeface="Calibri" panose="020F0502020204030204" pitchFamily="34" charset="0"/>
              </a:rPr>
              <a:t> </a:t>
            </a:r>
            <a:r>
              <a:rPr lang="en-US" sz="1200" dirty="0">
                <a:latin typeface="Arial" panose="020B0604020202020204" pitchFamily="34" charset="0"/>
                <a:ea typeface="Calibri" panose="020F0502020204030204" pitchFamily="34" charset="0"/>
              </a:rPr>
              <a:t>through 10 AM</a:t>
            </a:r>
            <a:r>
              <a:rPr lang="en-US" sz="1200" dirty="0">
                <a:effectLst/>
                <a:latin typeface="Arial" panose="020B0604020202020204" pitchFamily="34" charset="0"/>
                <a:ea typeface="Calibri" panose="020F0502020204030204" pitchFamily="34" charset="0"/>
              </a:rPr>
              <a:t> December 6</a:t>
            </a:r>
            <a:r>
              <a:rPr lang="en-US" sz="1200" baseline="30000" dirty="0">
                <a:effectLst/>
                <a:latin typeface="Arial" panose="020B0604020202020204" pitchFamily="34" charset="0"/>
                <a:ea typeface="Calibri" panose="020F0502020204030204" pitchFamily="34" charset="0"/>
              </a:rPr>
              <a:t>th</a:t>
            </a:r>
            <a:r>
              <a:rPr lang="en-US" sz="1200" dirty="0">
                <a:effectLst/>
                <a:latin typeface="Arial" panose="020B0604020202020204" pitchFamily="34" charset="0"/>
                <a:ea typeface="Calibri" panose="020F0502020204030204" pitchFamily="34" charset="0"/>
              </a:rPr>
              <a:t>, subject to a soft close, at </a:t>
            </a:r>
            <a:r>
              <a:rPr lang="en-US" sz="1200" b="1" u="sng" dirty="0">
                <a:effectLst/>
                <a:latin typeface="Arial" panose="020B060402020202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https://firstmidag.bidwrangler.com</a:t>
            </a:r>
            <a:r>
              <a:rPr lang="en-US" sz="1200" b="1" dirty="0">
                <a:effectLst/>
                <a:latin typeface="Arial" panose="020B0604020202020204" pitchFamily="34" charset="0"/>
                <a:ea typeface="Calibri" panose="020F0502020204030204" pitchFamily="34" charset="0"/>
              </a:rPr>
              <a:t> </a:t>
            </a:r>
            <a:r>
              <a:rPr lang="en-US" sz="1200" dirty="0">
                <a:effectLst/>
                <a:latin typeface="Arial" panose="020B0604020202020204" pitchFamily="34" charset="0"/>
                <a:ea typeface="Calibri" panose="020F0502020204030204" pitchFamily="34" charset="0"/>
              </a:rPr>
              <a:t>or download the First Mid Ag App from the App store on your mobile device!  </a:t>
            </a: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1371600" marR="0" indent="-1143000">
              <a:lnSpc>
                <a:spcPct val="115000"/>
              </a:lnSpc>
              <a:spcBef>
                <a:spcPts val="0"/>
              </a:spcBef>
              <a:spcAft>
                <a:spcPts val="0"/>
              </a:spcAft>
            </a:pPr>
            <a:r>
              <a:rPr lang="en-US" sz="1200" b="1" dirty="0">
                <a:effectLst/>
                <a:latin typeface="Arial" panose="020B0604020202020204" pitchFamily="34" charset="0"/>
                <a:ea typeface="Calibri" panose="020F0502020204030204" pitchFamily="34" charset="0"/>
                <a:cs typeface="Arial" panose="020B0604020202020204" pitchFamily="34" charset="0"/>
              </a:rPr>
              <a:t>		</a:t>
            </a: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1371600" marR="0" indent="-1371600">
              <a:lnSpc>
                <a:spcPct val="115000"/>
              </a:lnSpc>
              <a:spcBef>
                <a:spcPts val="0"/>
              </a:spcBef>
              <a:spcAft>
                <a:spcPts val="0"/>
              </a:spcAft>
            </a:pPr>
            <a:r>
              <a:rPr lang="en-US" sz="1200" b="1" dirty="0">
                <a:solidFill>
                  <a:srgbClr val="0D4E95"/>
                </a:solidFill>
                <a:effectLst/>
                <a:latin typeface="Arial" panose="020B0604020202020204" pitchFamily="34" charset="0"/>
                <a:ea typeface="Calibri" panose="020F0502020204030204" pitchFamily="34" charset="0"/>
                <a:cs typeface="Arial" panose="020B0604020202020204" pitchFamily="34" charset="0"/>
              </a:rPr>
              <a:t>AGENCY:</a:t>
            </a:r>
            <a:r>
              <a:rPr lang="en-US" sz="1200" b="1" dirty="0">
                <a:effectLst/>
                <a:latin typeface="Arial" panose="020B0604020202020204" pitchFamily="34" charset="0"/>
                <a:ea typeface="Calibri" panose="020F0502020204030204" pitchFamily="34" charset="0"/>
                <a:cs typeface="Arial" panose="020B0604020202020204" pitchFamily="34" charset="0"/>
              </a:rPr>
              <a:t>	</a:t>
            </a:r>
            <a:r>
              <a:rPr lang="en-US" sz="1200" dirty="0">
                <a:effectLst/>
                <a:latin typeface="Arial" panose="020B0604020202020204" pitchFamily="34" charset="0"/>
                <a:ea typeface="Calibri" panose="020F0502020204030204" pitchFamily="34" charset="0"/>
              </a:rPr>
              <a:t>Justin Wheeler, Auctioneer, and Michael Lauher, Managing Broker, are designated agents with First Mid Ag Services, a Division of First Mid Wealth Management and represent only the Seller in this transaction.</a:t>
            </a:r>
            <a:r>
              <a:rPr lang="en-US" sz="1200" b="1" i="1" spc="-5" dirty="0">
                <a:effectLst/>
                <a:latin typeface="Arial" panose="020B0604020202020204" pitchFamily="34" charset="0"/>
                <a:ea typeface="Times New Roman" panose="02020603050405020304" pitchFamily="18" charset="0"/>
                <a:cs typeface="Arial" panose="020B0604020202020204" pitchFamily="34" charset="0"/>
              </a:rPr>
              <a:t> </a:t>
            </a:r>
          </a:p>
          <a:p>
            <a:pPr marL="1371600" marR="0" indent="-1371600">
              <a:lnSpc>
                <a:spcPct val="115000"/>
              </a:lnSpc>
              <a:spcBef>
                <a:spcPts val="0"/>
              </a:spcBef>
              <a:spcAft>
                <a:spcPts val="0"/>
              </a:spcAft>
            </a:pPr>
            <a:endParaRPr lang="en-US" sz="1200" b="1" i="1" spc="-5" dirty="0">
              <a:solidFill>
                <a:srgbClr val="365F91"/>
              </a:solidFill>
              <a:latin typeface="Arial" panose="020B0604020202020204" pitchFamily="34" charset="0"/>
              <a:ea typeface="Times New Roman" panose="02020603050405020304" pitchFamily="18" charset="0"/>
              <a:cs typeface="Arial" panose="020B0604020202020204" pitchFamily="34" charset="0"/>
            </a:endParaRPr>
          </a:p>
          <a:p>
            <a:pPr marL="1371600" marR="0" indent="-1371600">
              <a:lnSpc>
                <a:spcPct val="115000"/>
              </a:lnSpc>
              <a:spcBef>
                <a:spcPts val="0"/>
              </a:spcBef>
              <a:spcAft>
                <a:spcPts val="0"/>
              </a:spcAft>
            </a:pPr>
            <a:endParaRPr lang="en-US" sz="1200" b="1" i="1" spc="-5" dirty="0">
              <a:solidFill>
                <a:srgbClr val="365F91"/>
              </a:solidFill>
              <a:effectLst/>
              <a:latin typeface="Arial" panose="020B0604020202020204" pitchFamily="34" charset="0"/>
              <a:ea typeface="Times New Roman" panose="02020603050405020304" pitchFamily="18" charset="0"/>
              <a:cs typeface="Arial" panose="020B0604020202020204" pitchFamily="34" charset="0"/>
            </a:endParaRPr>
          </a:p>
          <a:p>
            <a:pPr marL="1371600" marR="0" indent="-1371600">
              <a:lnSpc>
                <a:spcPct val="115000"/>
              </a:lnSpc>
              <a:spcBef>
                <a:spcPts val="0"/>
              </a:spcBef>
              <a:spcAft>
                <a:spcPts val="0"/>
              </a:spcAft>
            </a:pPr>
            <a:endParaRPr lang="en-US" sz="1200" b="1" i="1" spc="-5" dirty="0">
              <a:solidFill>
                <a:srgbClr val="365F91"/>
              </a:solidFill>
              <a:latin typeface="Arial" panose="020B0604020202020204" pitchFamily="34" charset="0"/>
              <a:ea typeface="Times New Roman" panose="02020603050405020304" pitchFamily="18" charset="0"/>
              <a:cs typeface="Arial" panose="020B0604020202020204" pitchFamily="34" charset="0"/>
            </a:endParaRPr>
          </a:p>
          <a:p>
            <a:pPr marL="1371600" marR="0" indent="-1371600">
              <a:lnSpc>
                <a:spcPct val="115000"/>
              </a:lnSpc>
              <a:spcBef>
                <a:spcPts val="0"/>
              </a:spcBef>
              <a:spcAft>
                <a:spcPts val="0"/>
              </a:spcAft>
            </a:pPr>
            <a:endParaRPr lang="en-US" sz="1200" b="1" i="1" spc="-5" dirty="0">
              <a:solidFill>
                <a:srgbClr val="365F91"/>
              </a:solidFill>
              <a:effectLst/>
              <a:latin typeface="Arial" panose="020B0604020202020204" pitchFamily="34" charset="0"/>
              <a:ea typeface="Times New Roman" panose="02020603050405020304" pitchFamily="18" charset="0"/>
              <a:cs typeface="Arial" panose="020B0604020202020204" pitchFamily="34" charset="0"/>
            </a:endParaRPr>
          </a:p>
          <a:p>
            <a:pPr marL="1371600" marR="0" indent="-1371600">
              <a:lnSpc>
                <a:spcPct val="115000"/>
              </a:lnSpc>
              <a:spcBef>
                <a:spcPts val="0"/>
              </a:spcBef>
              <a:spcAft>
                <a:spcPts val="0"/>
              </a:spcAft>
            </a:pPr>
            <a:endParaRPr lang="en-US" sz="1200" b="1" i="1" spc="-5" dirty="0">
              <a:solidFill>
                <a:srgbClr val="365F91"/>
              </a:solidFill>
              <a:latin typeface="Arial" panose="020B0604020202020204" pitchFamily="34" charset="0"/>
              <a:ea typeface="Times New Roman" panose="02020603050405020304" pitchFamily="18" charset="0"/>
              <a:cs typeface="Arial" panose="020B0604020202020204" pitchFamily="34" charset="0"/>
            </a:endParaRPr>
          </a:p>
          <a:p>
            <a:pPr marL="1371600" marR="0" indent="-1371600">
              <a:lnSpc>
                <a:spcPct val="115000"/>
              </a:lnSpc>
              <a:spcBef>
                <a:spcPts val="0"/>
              </a:spcBef>
              <a:spcAft>
                <a:spcPts val="0"/>
              </a:spcAft>
            </a:pPr>
            <a:endParaRPr lang="en-US" sz="1200" b="1" i="1" spc="-5" dirty="0">
              <a:solidFill>
                <a:srgbClr val="365F91"/>
              </a:solidFill>
              <a:latin typeface="Arial" panose="020B0604020202020204" pitchFamily="34" charset="0"/>
              <a:ea typeface="Times New Roman" panose="02020603050405020304" pitchFamily="18" charset="0"/>
              <a:cs typeface="Arial" panose="020B0604020202020204" pitchFamily="34" charset="0"/>
            </a:endParaRPr>
          </a:p>
          <a:p>
            <a:pPr marL="1371600" marR="0" indent="-1371600">
              <a:lnSpc>
                <a:spcPct val="115000"/>
              </a:lnSpc>
              <a:spcBef>
                <a:spcPts val="0"/>
              </a:spcBef>
              <a:spcAft>
                <a:spcPts val="0"/>
              </a:spcAft>
            </a:pPr>
            <a:endParaRPr lang="en-US" sz="1200" b="1" i="1" spc="-5" dirty="0">
              <a:solidFill>
                <a:srgbClr val="365F91"/>
              </a:solidFill>
              <a:latin typeface="Arial" panose="020B0604020202020204" pitchFamily="34" charset="0"/>
              <a:ea typeface="Times New Roman" panose="02020603050405020304" pitchFamily="18" charset="0"/>
              <a:cs typeface="Arial" panose="020B0604020202020204" pitchFamily="34" charset="0"/>
            </a:endParaRPr>
          </a:p>
          <a:p>
            <a:pPr marL="1371600" marR="0" indent="-1371600">
              <a:lnSpc>
                <a:spcPct val="115000"/>
              </a:lnSpc>
              <a:spcBef>
                <a:spcPts val="0"/>
              </a:spcBef>
              <a:spcAft>
                <a:spcPts val="0"/>
              </a:spcAft>
            </a:pPr>
            <a:endParaRPr lang="en-US" sz="1200" b="1" i="1" spc="-5" dirty="0">
              <a:solidFill>
                <a:srgbClr val="365F91"/>
              </a:solidFill>
              <a:latin typeface="Arial" panose="020B0604020202020204" pitchFamily="34" charset="0"/>
              <a:ea typeface="Times New Roman" panose="02020603050405020304" pitchFamily="18" charset="0"/>
              <a:cs typeface="Arial" panose="020B0604020202020204" pitchFamily="34" charset="0"/>
            </a:endParaRPr>
          </a:p>
          <a:p>
            <a:pPr marL="1371600" marR="0" indent="-1371600">
              <a:lnSpc>
                <a:spcPct val="115000"/>
              </a:lnSpc>
              <a:spcBef>
                <a:spcPts val="0"/>
              </a:spcBef>
              <a:spcAft>
                <a:spcPts val="0"/>
              </a:spcAft>
            </a:pPr>
            <a:endParaRPr lang="en-US" sz="1200" b="1" i="1" spc="-5" dirty="0">
              <a:solidFill>
                <a:srgbClr val="365F91"/>
              </a:solidFill>
              <a:latin typeface="Arial" panose="020B0604020202020204" pitchFamily="34" charset="0"/>
              <a:ea typeface="Times New Roman" panose="02020603050405020304" pitchFamily="18" charset="0"/>
              <a:cs typeface="Arial" panose="020B0604020202020204" pitchFamily="34" charset="0"/>
            </a:endParaRPr>
          </a:p>
          <a:p>
            <a:pPr marL="1371600" marR="0" indent="-1371600">
              <a:lnSpc>
                <a:spcPct val="115000"/>
              </a:lnSpc>
              <a:spcBef>
                <a:spcPts val="0"/>
              </a:spcBef>
              <a:spcAft>
                <a:spcPts val="0"/>
              </a:spcAft>
            </a:pPr>
            <a:endParaRPr lang="en-US" sz="1200" b="1" i="1" dirty="0">
              <a:solidFill>
                <a:srgbClr val="365F91"/>
              </a:solidFill>
              <a:effectLst/>
              <a:latin typeface="Arial" panose="020B0604020202020204" pitchFamily="34" charset="0"/>
              <a:ea typeface="Times New Roman" panose="02020603050405020304" pitchFamily="18" charset="0"/>
              <a:cs typeface="Arial" panose="020B0604020202020204" pitchFamily="34" charset="0"/>
            </a:endParaRPr>
          </a:p>
          <a:p>
            <a:pPr marL="1371600" marR="0" indent="-1143000" algn="just">
              <a:lnSpc>
                <a:spcPct val="115000"/>
              </a:lnSpc>
              <a:spcBef>
                <a:spcPts val="0"/>
              </a:spcBef>
              <a:spcAft>
                <a:spcPts val="0"/>
              </a:spcAft>
            </a:pPr>
            <a:endParaRPr lang="en-US" sz="1050"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15000"/>
              </a:lnSpc>
            </a:pPr>
            <a:r>
              <a:rPr lang="en-US" sz="800" b="1" spc="-15" dirty="0">
                <a:effectLst/>
                <a:latin typeface="Arial" panose="020B0604020202020204" pitchFamily="34" charset="0"/>
                <a:ea typeface="Calibri" panose="020F0502020204030204" pitchFamily="34" charset="0"/>
                <a:cs typeface="Times New Roman" panose="02020603050405020304" pitchFamily="18" charset="0"/>
              </a:rPr>
              <a:t>Disclosures and Disclaimer:</a:t>
            </a:r>
            <a:r>
              <a:rPr lang="en-US" sz="800" spc="-15" dirty="0">
                <a:effectLst/>
                <a:latin typeface="Arial" panose="020B0604020202020204" pitchFamily="34" charset="0"/>
                <a:ea typeface="Calibri" panose="020F0502020204030204" pitchFamily="34" charset="0"/>
                <a:cs typeface="Times New Roman" panose="02020603050405020304" pitchFamily="18" charset="0"/>
              </a:rPr>
              <a:t> The information provided is believed to be accurate and representative. The property is being sold on an “AS IS, WHERE IS” basis, and no warranty or representation, either express or implied, concerning the property is made by the Seller or the auction company. All information contained in all related materials is subject to the terms and conditions outlined in the purchase agreement. Each potential bidder is responsible for conducting his/her own independent inspections, investigations, inquiries, and due diligence concerning the property. The information contained here is believed to be accurate but is subject to verification by all parties relying on it. All sketches and dimensions are approximate. By bidding on the real estate, the Buyer agrees that Buyer has had ample opportunity to inspect the property.  This sale may not be recorded and/or videotaped without the permission of the auctioneer. </a:t>
            </a:r>
            <a:r>
              <a:rPr lang="en-US" sz="800" dirty="0">
                <a:effectLst/>
                <a:latin typeface="Arial" panose="020B0604020202020204" pitchFamily="34" charset="0"/>
                <a:ea typeface="Calibri" panose="020F0502020204030204" pitchFamily="34" charset="0"/>
                <a:cs typeface="Times New Roman" panose="02020603050405020304" pitchFamily="18" charset="0"/>
              </a:rPr>
              <a:t>Seller and Seller’s agent disclaim any and all responsibility for Bidder’s safety during any physical inspection of the property. No party shall be deemed an invitee of the property by virtue of the offering of this property for sale. Conduct of the auction and increments of bidding are at the direction and discretion of the Auctioneer. </a:t>
            </a:r>
            <a:r>
              <a:rPr lang="en-US" sz="800" b="1" kern="1400" dirty="0">
                <a:effectLst/>
                <a:latin typeface="Arial" panose="020B0604020202020204" pitchFamily="34" charset="0"/>
                <a:ea typeface="Calibri" panose="020F0502020204030204" pitchFamily="34" charset="0"/>
                <a:cs typeface="Times New Roman" panose="02020603050405020304" pitchFamily="18" charset="0"/>
              </a:rPr>
              <a:t>All announcements day of sale will take precedence over printed material. </a:t>
            </a:r>
            <a:r>
              <a:rPr lang="en-US" sz="800" spc="-15" dirty="0">
                <a:effectLst/>
                <a:latin typeface="Arial" panose="020B0604020202020204" pitchFamily="34" charset="0"/>
                <a:ea typeface="Calibri" panose="020F0502020204030204" pitchFamily="34" charset="0"/>
                <a:cs typeface="Times New Roman" panose="02020603050405020304" pitchFamily="18" charset="0"/>
              </a:rPr>
              <a:t>The Auction Company and Sellers reserve the right to preclude any person from bidding if there is any question as to the person’s credentials or fitness to bid. Announcements will be allowed on auction day ONLY with prior approval from First Mid Ag Services.  While this farm is being offered with reserve, we do anticipate a sale of the property.  </a:t>
            </a:r>
            <a:endParaRPr lang="en-US" sz="600" spc="-15"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15000"/>
              </a:lnSpc>
            </a:pPr>
            <a:endParaRPr lang="en-US" sz="600" spc="-15" dirty="0">
              <a:latin typeface="Arial" panose="020B0604020202020204" pitchFamily="34" charset="0"/>
              <a:ea typeface="Calibri" panose="020F0502020204030204" pitchFamily="34" charset="0"/>
              <a:cs typeface="Times New Roman" panose="02020603050405020304" pitchFamily="18" charset="0"/>
            </a:endParaRPr>
          </a:p>
          <a:p>
            <a:pPr algn="just">
              <a:lnSpc>
                <a:spcPct val="115000"/>
              </a:lnSpc>
            </a:pPr>
            <a:endParaRPr lang="en-US" sz="600" spc="-15"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15000"/>
              </a:lnSpc>
            </a:pPr>
            <a:endParaRPr lang="en-US" sz="600" spc="-15" dirty="0">
              <a:latin typeface="Arial" panose="020B0604020202020204" pitchFamily="34" charset="0"/>
              <a:ea typeface="Calibri" panose="020F0502020204030204" pitchFamily="34" charset="0"/>
              <a:cs typeface="Times New Roman" panose="02020603050405020304" pitchFamily="18" charset="0"/>
            </a:endParaRPr>
          </a:p>
          <a:p>
            <a:pPr algn="just">
              <a:lnSpc>
                <a:spcPct val="115000"/>
              </a:lnSpc>
            </a:pPr>
            <a:endParaRPr lang="en-US" sz="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0EC654CF-622C-5B7E-A462-D6753644AC42}"/>
              </a:ext>
            </a:extLst>
          </p:cNvPr>
          <p:cNvSpPr txBox="1"/>
          <p:nvPr/>
        </p:nvSpPr>
        <p:spPr>
          <a:xfrm>
            <a:off x="3632" y="9556637"/>
            <a:ext cx="3127904" cy="461665"/>
          </a:xfrm>
          <a:prstGeom prst="rect">
            <a:avLst/>
          </a:prstGeom>
          <a:noFill/>
        </p:spPr>
        <p:txBody>
          <a:bodyPr wrap="square" rtlCol="0" anchor="ctr">
            <a:spAutoFit/>
          </a:bodyPr>
          <a:lstStyle/>
          <a:p>
            <a:pPr algn="ctr"/>
            <a:r>
              <a:rPr lang="en-US" sz="1200" b="1" dirty="0">
                <a:solidFill>
                  <a:schemeClr val="bg1"/>
                </a:solidFill>
              </a:rPr>
              <a:t>Bloomington </a:t>
            </a:r>
            <a:r>
              <a:rPr lang="en-US" sz="1200" b="1" dirty="0">
                <a:solidFill>
                  <a:srgbClr val="BC9353"/>
                </a:solidFill>
              </a:rPr>
              <a:t>|</a:t>
            </a:r>
            <a:r>
              <a:rPr lang="en-US" sz="1200" b="1" dirty="0">
                <a:solidFill>
                  <a:schemeClr val="bg1"/>
                </a:solidFill>
              </a:rPr>
              <a:t> Decatur </a:t>
            </a:r>
            <a:r>
              <a:rPr lang="en-US" sz="1200" b="1" dirty="0">
                <a:solidFill>
                  <a:srgbClr val="BC9353"/>
                </a:solidFill>
              </a:rPr>
              <a:t>|</a:t>
            </a:r>
            <a:r>
              <a:rPr lang="en-US" sz="1200" b="1" dirty="0">
                <a:solidFill>
                  <a:schemeClr val="bg1"/>
                </a:solidFill>
              </a:rPr>
              <a:t> Kankakee  Mattoon </a:t>
            </a:r>
            <a:r>
              <a:rPr lang="en-US" sz="1200" b="1" dirty="0">
                <a:solidFill>
                  <a:srgbClr val="BC9353"/>
                </a:solidFill>
              </a:rPr>
              <a:t>|</a:t>
            </a:r>
            <a:r>
              <a:rPr lang="en-US" sz="1200" b="1" dirty="0">
                <a:solidFill>
                  <a:schemeClr val="bg1"/>
                </a:solidFill>
              </a:rPr>
              <a:t> Peoria </a:t>
            </a:r>
            <a:r>
              <a:rPr lang="en-US" sz="1200" b="1" dirty="0">
                <a:solidFill>
                  <a:srgbClr val="BC9353"/>
                </a:solidFill>
              </a:rPr>
              <a:t>|</a:t>
            </a:r>
            <a:r>
              <a:rPr lang="en-US" sz="1200" b="1" dirty="0">
                <a:solidFill>
                  <a:schemeClr val="bg1"/>
                </a:solidFill>
              </a:rPr>
              <a:t> Springfield</a:t>
            </a:r>
            <a:endParaRPr lang="en-US" sz="1600" b="1" dirty="0">
              <a:solidFill>
                <a:schemeClr val="bg1"/>
              </a:solidFill>
            </a:endParaRPr>
          </a:p>
        </p:txBody>
      </p:sp>
      <p:pic>
        <p:nvPicPr>
          <p:cNvPr id="3" name="Picture 2">
            <a:extLst>
              <a:ext uri="{FF2B5EF4-FFF2-40B4-BE49-F238E27FC236}">
                <a16:creationId xmlns:a16="http://schemas.microsoft.com/office/drawing/2014/main" id="{B97ADDDA-9680-FB91-DFFB-A58AED2A593D}"/>
              </a:ext>
            </a:extLst>
          </p:cNvPr>
          <p:cNvPicPr>
            <a:picLocks noChangeAspect="1"/>
          </p:cNvPicPr>
          <p:nvPr/>
        </p:nvPicPr>
        <p:blipFill>
          <a:blip r:embed="rId5"/>
          <a:stretch>
            <a:fillRect/>
          </a:stretch>
        </p:blipFill>
        <p:spPr>
          <a:xfrm>
            <a:off x="1664187" y="5392149"/>
            <a:ext cx="4462659" cy="1213209"/>
          </a:xfrm>
          <a:prstGeom prst="rect">
            <a:avLst/>
          </a:prstGeom>
        </p:spPr>
      </p:pic>
    </p:spTree>
    <p:extLst>
      <p:ext uri="{BB962C8B-B14F-4D97-AF65-F5344CB8AC3E}">
        <p14:creationId xmlns:p14="http://schemas.microsoft.com/office/powerpoint/2010/main" val="2057912452"/>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1B81A6B-D23E-50DF-BBB8-87C08D2975C2}"/>
              </a:ext>
            </a:extLst>
          </p:cNvPr>
          <p:cNvSpPr/>
          <p:nvPr/>
        </p:nvSpPr>
        <p:spPr>
          <a:xfrm>
            <a:off x="0" y="9515474"/>
            <a:ext cx="7772400" cy="548640"/>
          </a:xfrm>
          <a:prstGeom prst="rect">
            <a:avLst/>
          </a:prstGeom>
          <a:solidFill>
            <a:srgbClr val="0D4E95"/>
          </a:solidFill>
          <a:ln>
            <a:solidFill>
              <a:srgbClr val="0D4E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29E26A5A-0F33-7523-9114-D991C60C7BEF}"/>
              </a:ext>
            </a:extLst>
          </p:cNvPr>
          <p:cNvSpPr/>
          <p:nvPr/>
        </p:nvSpPr>
        <p:spPr>
          <a:xfrm>
            <a:off x="-7767" y="549741"/>
            <a:ext cx="7806569" cy="8956100"/>
          </a:xfrm>
          <a:prstGeom prst="rect">
            <a:avLst/>
          </a:prstGeom>
          <a:solidFill>
            <a:schemeClr val="bg1">
              <a:lumMod val="85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53AC94DC-A49B-51D4-CFBF-4EBB0A368BCB}"/>
              </a:ext>
            </a:extLst>
          </p:cNvPr>
          <p:cNvSpPr/>
          <p:nvPr/>
        </p:nvSpPr>
        <p:spPr>
          <a:xfrm>
            <a:off x="-12424" y="1100"/>
            <a:ext cx="7791036" cy="731520"/>
          </a:xfrm>
          <a:prstGeom prst="rect">
            <a:avLst/>
          </a:prstGeom>
          <a:solidFill>
            <a:srgbClr val="0D4E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solidFill>
              <a:cs typeface="Dreaming Outloud Script Pro" panose="020F0502020204030204" pitchFamily="66" charset="0"/>
            </a:endParaRPr>
          </a:p>
        </p:txBody>
      </p:sp>
      <p:pic>
        <p:nvPicPr>
          <p:cNvPr id="15" name="Picture 14" descr="A black and white sign with white text&#10;&#10;Description automatically generated">
            <a:extLst>
              <a:ext uri="{FF2B5EF4-FFF2-40B4-BE49-F238E27FC236}">
                <a16:creationId xmlns:a16="http://schemas.microsoft.com/office/drawing/2014/main" id="{51827644-4BA4-7827-62FE-B326CCA0C2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1433" y="9517641"/>
            <a:ext cx="1533061" cy="539659"/>
          </a:xfrm>
          <a:prstGeom prst="rect">
            <a:avLst/>
          </a:prstGeom>
        </p:spPr>
      </p:pic>
      <p:cxnSp>
        <p:nvCxnSpPr>
          <p:cNvPr id="10" name="Straight Connector 9">
            <a:extLst>
              <a:ext uri="{FF2B5EF4-FFF2-40B4-BE49-F238E27FC236}">
                <a16:creationId xmlns:a16="http://schemas.microsoft.com/office/drawing/2014/main" id="{ECFB357C-B1B2-8E69-75BA-6CA3D9E8C6D6}"/>
              </a:ext>
            </a:extLst>
          </p:cNvPr>
          <p:cNvCxnSpPr>
            <a:cxnSpLocks/>
          </p:cNvCxnSpPr>
          <p:nvPr/>
        </p:nvCxnSpPr>
        <p:spPr>
          <a:xfrm flipV="1">
            <a:off x="-15534" y="9497763"/>
            <a:ext cx="7806569" cy="8078"/>
          </a:xfrm>
          <a:prstGeom prst="line">
            <a:avLst/>
          </a:prstGeom>
          <a:ln>
            <a:solidFill>
              <a:srgbClr val="BC9353"/>
            </a:solidFill>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EE41DE1C-E06E-796C-F72B-D3585F5EEF3A}"/>
              </a:ext>
            </a:extLst>
          </p:cNvPr>
          <p:cNvSpPr txBox="1"/>
          <p:nvPr/>
        </p:nvSpPr>
        <p:spPr>
          <a:xfrm>
            <a:off x="4351458" y="9596245"/>
            <a:ext cx="3127904" cy="338554"/>
          </a:xfrm>
          <a:prstGeom prst="rect">
            <a:avLst/>
          </a:prstGeom>
          <a:noFill/>
        </p:spPr>
        <p:txBody>
          <a:bodyPr wrap="square" rtlCol="0" anchor="ctr">
            <a:spAutoFit/>
          </a:bodyPr>
          <a:lstStyle/>
          <a:p>
            <a:pPr algn="ctr"/>
            <a:r>
              <a:rPr lang="en-US" sz="1600" b="1" dirty="0">
                <a:solidFill>
                  <a:schemeClr val="bg1"/>
                </a:solidFill>
              </a:rPr>
              <a:t>www.firstmidag.com</a:t>
            </a:r>
            <a:endParaRPr lang="en-US" sz="2000" b="1" dirty="0">
              <a:solidFill>
                <a:schemeClr val="bg1"/>
              </a:solidFill>
            </a:endParaRPr>
          </a:p>
        </p:txBody>
      </p:sp>
      <p:cxnSp>
        <p:nvCxnSpPr>
          <p:cNvPr id="8" name="Straight Connector 7">
            <a:extLst>
              <a:ext uri="{FF2B5EF4-FFF2-40B4-BE49-F238E27FC236}">
                <a16:creationId xmlns:a16="http://schemas.microsoft.com/office/drawing/2014/main" id="{31706D55-4CA4-7F95-2049-170B0D3452EC}"/>
              </a:ext>
            </a:extLst>
          </p:cNvPr>
          <p:cNvCxnSpPr>
            <a:cxnSpLocks/>
          </p:cNvCxnSpPr>
          <p:nvPr/>
        </p:nvCxnSpPr>
        <p:spPr>
          <a:xfrm>
            <a:off x="-15534" y="732620"/>
            <a:ext cx="7794146" cy="0"/>
          </a:xfrm>
          <a:prstGeom prst="line">
            <a:avLst/>
          </a:prstGeom>
          <a:ln>
            <a:solidFill>
              <a:srgbClr val="BC9353"/>
            </a:solidFill>
          </a:ln>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EAA0E3BA-F23E-6E78-212B-1EFCFEF5AB2C}"/>
              </a:ext>
            </a:extLst>
          </p:cNvPr>
          <p:cNvSpPr>
            <a:spLocks noGrp="1"/>
          </p:cNvSpPr>
          <p:nvPr>
            <p:ph type="sldNum" sz="quarter" idx="12"/>
          </p:nvPr>
        </p:nvSpPr>
        <p:spPr>
          <a:xfrm>
            <a:off x="5915410" y="9497763"/>
            <a:ext cx="1748790" cy="535517"/>
          </a:xfrm>
        </p:spPr>
        <p:txBody>
          <a:bodyPr/>
          <a:lstStyle/>
          <a:p>
            <a:fld id="{49967F9E-925A-4252-B56C-3E6B4C0F13B9}" type="slidenum">
              <a:rPr lang="en-US" sz="1600" b="1" smtClean="0">
                <a:solidFill>
                  <a:srgbClr val="BC9353"/>
                </a:solidFill>
              </a:rPr>
              <a:t>3</a:t>
            </a:fld>
            <a:endParaRPr lang="en-US" sz="1600" b="1" dirty="0">
              <a:solidFill>
                <a:srgbClr val="BC9353"/>
              </a:solidFill>
            </a:endParaRPr>
          </a:p>
        </p:txBody>
      </p:sp>
      <p:sp>
        <p:nvSpPr>
          <p:cNvPr id="6" name="TextBox 5">
            <a:extLst>
              <a:ext uri="{FF2B5EF4-FFF2-40B4-BE49-F238E27FC236}">
                <a16:creationId xmlns:a16="http://schemas.microsoft.com/office/drawing/2014/main" id="{2D3BD102-D3E9-756D-1266-01E399847210}"/>
              </a:ext>
            </a:extLst>
          </p:cNvPr>
          <p:cNvSpPr txBox="1"/>
          <p:nvPr/>
        </p:nvSpPr>
        <p:spPr>
          <a:xfrm>
            <a:off x="-33963" y="-2472"/>
            <a:ext cx="7778612" cy="369332"/>
          </a:xfrm>
          <a:prstGeom prst="rect">
            <a:avLst/>
          </a:prstGeom>
          <a:noFill/>
        </p:spPr>
        <p:txBody>
          <a:bodyPr wrap="square" rtlCol="0">
            <a:spAutoFit/>
          </a:bodyPr>
          <a:lstStyle/>
          <a:p>
            <a:pPr algn="ctr"/>
            <a:r>
              <a:rPr lang="en-US" b="1" dirty="0">
                <a:solidFill>
                  <a:schemeClr val="bg1"/>
                </a:solidFill>
              </a:rPr>
              <a:t>Farr Farm </a:t>
            </a:r>
            <a:r>
              <a:rPr lang="en-US" b="1" dirty="0">
                <a:solidFill>
                  <a:srgbClr val="BC9353"/>
                </a:solidFill>
              </a:rPr>
              <a:t>|</a:t>
            </a:r>
            <a:r>
              <a:rPr lang="en-US" b="1" dirty="0">
                <a:solidFill>
                  <a:schemeClr val="bg1"/>
                </a:solidFill>
              </a:rPr>
              <a:t> Coles County</a:t>
            </a:r>
            <a:r>
              <a:rPr lang="en-US" b="1" dirty="0">
                <a:solidFill>
                  <a:srgbClr val="BC9353"/>
                </a:solidFill>
              </a:rPr>
              <a:t> |</a:t>
            </a:r>
            <a:r>
              <a:rPr lang="en-US" b="1" dirty="0">
                <a:solidFill>
                  <a:schemeClr val="bg1"/>
                </a:solidFill>
              </a:rPr>
              <a:t> Farmland Auction</a:t>
            </a:r>
          </a:p>
        </p:txBody>
      </p:sp>
      <p:sp>
        <p:nvSpPr>
          <p:cNvPr id="9" name="TextBox 8">
            <a:extLst>
              <a:ext uri="{FF2B5EF4-FFF2-40B4-BE49-F238E27FC236}">
                <a16:creationId xmlns:a16="http://schemas.microsoft.com/office/drawing/2014/main" id="{8A125ADB-04AD-4813-17DE-956DC7D8E0DC}"/>
              </a:ext>
            </a:extLst>
          </p:cNvPr>
          <p:cNvSpPr txBox="1"/>
          <p:nvPr/>
        </p:nvSpPr>
        <p:spPr>
          <a:xfrm>
            <a:off x="6212" y="322903"/>
            <a:ext cx="7778612" cy="369332"/>
          </a:xfrm>
          <a:prstGeom prst="rect">
            <a:avLst/>
          </a:prstGeom>
          <a:noFill/>
        </p:spPr>
        <p:txBody>
          <a:bodyPr wrap="square" rtlCol="0">
            <a:spAutoFit/>
          </a:bodyPr>
          <a:lstStyle/>
          <a:p>
            <a:pPr algn="ctr"/>
            <a:r>
              <a:rPr lang="en-US" b="1" dirty="0">
                <a:solidFill>
                  <a:schemeClr val="bg1"/>
                </a:solidFill>
              </a:rPr>
              <a:t>Terms &amp; Conditions</a:t>
            </a:r>
          </a:p>
        </p:txBody>
      </p:sp>
      <p:sp>
        <p:nvSpPr>
          <p:cNvPr id="14" name="TextBox 13">
            <a:extLst>
              <a:ext uri="{FF2B5EF4-FFF2-40B4-BE49-F238E27FC236}">
                <a16:creationId xmlns:a16="http://schemas.microsoft.com/office/drawing/2014/main" id="{2D56B1D2-425F-09B0-027F-6DBC214CE862}"/>
              </a:ext>
            </a:extLst>
          </p:cNvPr>
          <p:cNvSpPr txBox="1"/>
          <p:nvPr/>
        </p:nvSpPr>
        <p:spPr>
          <a:xfrm>
            <a:off x="0" y="761994"/>
            <a:ext cx="7766188" cy="7295459"/>
          </a:xfrm>
          <a:prstGeom prst="rect">
            <a:avLst/>
          </a:prstGeom>
          <a:noFill/>
        </p:spPr>
        <p:txBody>
          <a:bodyPr wrap="square" rtlCol="0">
            <a:spAutoFit/>
          </a:bodyPr>
          <a:lstStyle/>
          <a:p>
            <a:pPr marL="1371600" marR="0" indent="-1371600">
              <a:lnSpc>
                <a:spcPct val="115000"/>
              </a:lnSpc>
              <a:spcBef>
                <a:spcPts val="0"/>
              </a:spcBef>
              <a:spcAft>
                <a:spcPts val="0"/>
              </a:spcAft>
            </a:pP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1371600" marR="0" indent="-1371600">
              <a:spcBef>
                <a:spcPts val="0"/>
              </a:spcBef>
              <a:spcAft>
                <a:spcPts val="0"/>
              </a:spcAft>
            </a:pPr>
            <a:r>
              <a:rPr lang="en-US" sz="1050" b="1" dirty="0">
                <a:solidFill>
                  <a:srgbClr val="0D4E95"/>
                </a:solidFill>
                <a:effectLst/>
                <a:latin typeface="Arial" panose="020B0604020202020204" pitchFamily="34" charset="0"/>
                <a:ea typeface="Calibri" panose="020F0502020204030204" pitchFamily="34" charset="0"/>
                <a:cs typeface="Arial" panose="020B0604020202020204" pitchFamily="34" charset="0"/>
              </a:rPr>
              <a:t>SALE METHOD:</a:t>
            </a:r>
            <a:r>
              <a:rPr lang="en-US" sz="1050" dirty="0">
                <a:effectLst/>
                <a:latin typeface="Arial" panose="020B0604020202020204" pitchFamily="34" charset="0"/>
                <a:ea typeface="Calibri" panose="020F0502020204030204" pitchFamily="34" charset="0"/>
                <a:cs typeface="Arial" panose="020B0604020202020204" pitchFamily="34" charset="0"/>
              </a:rPr>
              <a:t>	</a:t>
            </a:r>
            <a:r>
              <a:rPr lang="en-US" sz="1050" spc="-5" dirty="0">
                <a:effectLst/>
                <a:latin typeface="Arial" panose="020B0604020202020204" pitchFamily="34" charset="0"/>
                <a:ea typeface="Calibri" panose="020F0502020204030204" pitchFamily="34" charset="0"/>
              </a:rPr>
              <a:t>This is a </a:t>
            </a:r>
            <a:r>
              <a:rPr lang="en-US" sz="1050" b="1" spc="-5" dirty="0">
                <a:effectLst/>
                <a:latin typeface="Arial" panose="020B0604020202020204" pitchFamily="34" charset="0"/>
                <a:ea typeface="Calibri" panose="020F0502020204030204" pitchFamily="34" charset="0"/>
              </a:rPr>
              <a:t>TIMED ONLINE ONLY AUCTION.  </a:t>
            </a:r>
            <a:r>
              <a:rPr lang="en-US" sz="1050" spc="-15" dirty="0">
                <a:effectLst/>
                <a:latin typeface="Arial" panose="020B0604020202020204" pitchFamily="34" charset="0"/>
                <a:ea typeface="Calibri" panose="020F0502020204030204" pitchFamily="34" charset="0"/>
              </a:rPr>
              <a:t>Bids can be made online to First Mid Ag Services at https://firstmidag.bidwrangler.com from November 22</a:t>
            </a:r>
            <a:r>
              <a:rPr lang="en-US" sz="1050" spc="-15" baseline="30000" dirty="0">
                <a:effectLst/>
                <a:latin typeface="Arial" panose="020B0604020202020204" pitchFamily="34" charset="0"/>
                <a:ea typeface="Calibri" panose="020F0502020204030204" pitchFamily="34" charset="0"/>
              </a:rPr>
              <a:t>nd</a:t>
            </a:r>
            <a:r>
              <a:rPr lang="en-US" sz="1050" spc="-15" dirty="0">
                <a:effectLst/>
                <a:latin typeface="Arial" panose="020B0604020202020204" pitchFamily="34" charset="0"/>
                <a:ea typeface="Calibri" panose="020F0502020204030204" pitchFamily="34" charset="0"/>
              </a:rPr>
              <a:t> to December 6</a:t>
            </a:r>
            <a:r>
              <a:rPr lang="en-US" sz="1050" spc="-15" baseline="30000" dirty="0">
                <a:effectLst/>
                <a:latin typeface="Arial" panose="020B0604020202020204" pitchFamily="34" charset="0"/>
                <a:ea typeface="Calibri" panose="020F0502020204030204" pitchFamily="34" charset="0"/>
              </a:rPr>
              <a:t>th</a:t>
            </a:r>
            <a:r>
              <a:rPr lang="en-US" sz="1050" spc="-15" dirty="0">
                <a:effectLst/>
                <a:latin typeface="Arial" panose="020B0604020202020204" pitchFamily="34" charset="0"/>
                <a:ea typeface="Calibri" panose="020F0502020204030204" pitchFamily="34" charset="0"/>
              </a:rPr>
              <a:t> with a soft close at 10:00 </a:t>
            </a:r>
            <a:r>
              <a:rPr lang="en-US" sz="1050" spc="-15" dirty="0">
                <a:latin typeface="Arial" panose="020B0604020202020204" pitchFamily="34" charset="0"/>
                <a:ea typeface="Calibri" panose="020F0502020204030204" pitchFamily="34" charset="0"/>
              </a:rPr>
              <a:t>A</a:t>
            </a:r>
            <a:r>
              <a:rPr lang="en-US" sz="1050" spc="-15" dirty="0">
                <a:effectLst/>
                <a:latin typeface="Arial" panose="020B0604020202020204" pitchFamily="34" charset="0"/>
                <a:ea typeface="Calibri" panose="020F0502020204030204" pitchFamily="34" charset="0"/>
              </a:rPr>
              <a:t>M. No further bidding will be accepted after the bidding deadline is concluded. For example, if a bid is received at 9:59 </a:t>
            </a:r>
            <a:r>
              <a:rPr lang="en-US" sz="1050" spc="-15" dirty="0">
                <a:latin typeface="Arial" panose="020B0604020202020204" pitchFamily="34" charset="0"/>
                <a:ea typeface="Calibri" panose="020F0502020204030204" pitchFamily="34" charset="0"/>
              </a:rPr>
              <a:t>A</a:t>
            </a:r>
            <a:r>
              <a:rPr lang="en-US" sz="1050" spc="-15" dirty="0">
                <a:effectLst/>
                <a:latin typeface="Arial" panose="020B0604020202020204" pitchFamily="34" charset="0"/>
                <a:ea typeface="Calibri" panose="020F0502020204030204" pitchFamily="34" charset="0"/>
              </a:rPr>
              <a:t>M, the clock will extend for 3 additional minutes until there is a 3-minute interval with no bids after 10:00 </a:t>
            </a:r>
            <a:r>
              <a:rPr lang="en-US" sz="1050" spc="-15" dirty="0">
                <a:latin typeface="Arial" panose="020B0604020202020204" pitchFamily="34" charset="0"/>
                <a:ea typeface="Calibri" panose="020F0502020204030204" pitchFamily="34" charset="0"/>
              </a:rPr>
              <a:t>A</a:t>
            </a:r>
            <a:r>
              <a:rPr lang="en-US" sz="1050" spc="-15" dirty="0">
                <a:effectLst/>
                <a:latin typeface="Arial" panose="020B0604020202020204" pitchFamily="34" charset="0"/>
                <a:ea typeface="Calibri" panose="020F0502020204030204" pitchFamily="34" charset="0"/>
              </a:rPr>
              <a:t>M. </a:t>
            </a:r>
          </a:p>
          <a:p>
            <a:pPr marL="1371600" marR="0" indent="-1371600">
              <a:spcBef>
                <a:spcPts val="0"/>
              </a:spcBef>
              <a:spcAft>
                <a:spcPts val="0"/>
              </a:spcAft>
            </a:pPr>
            <a:r>
              <a:rPr lang="en-US" sz="1050" spc="-15" dirty="0">
                <a:effectLst/>
                <a:latin typeface="Arial" panose="020B060402020202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371600" marR="0">
              <a:spcBef>
                <a:spcPts val="0"/>
              </a:spcBef>
              <a:spcAft>
                <a:spcPts val="0"/>
              </a:spcAft>
            </a:pPr>
            <a:r>
              <a:rPr lang="en-US" sz="1050" b="1" u="sng" spc="-15" dirty="0">
                <a:effectLst/>
                <a:latin typeface="Arial" panose="020B0604020202020204" pitchFamily="34" charset="0"/>
                <a:ea typeface="Calibri" panose="020F0502020204030204" pitchFamily="34" charset="0"/>
                <a:cs typeface="Times New Roman" panose="02020603050405020304" pitchFamily="18" charset="0"/>
              </a:rPr>
              <a:t>No Buyer’s Premium is being charged.</a:t>
            </a:r>
            <a:endParaRPr lang="en-US" sz="1050" dirty="0">
              <a:effectLst/>
              <a:latin typeface="Arial" panose="020B0604020202020204" pitchFamily="34" charset="0"/>
              <a:ea typeface="Calibri" panose="020F0502020204030204" pitchFamily="34" charset="0"/>
              <a:cs typeface="Arial" panose="020B0604020202020204" pitchFamily="34" charset="0"/>
            </a:endParaRPr>
          </a:p>
          <a:p>
            <a:pPr marL="1371600" marR="0" indent="-1371600">
              <a:lnSpc>
                <a:spcPct val="115000"/>
              </a:lnSpc>
              <a:spcBef>
                <a:spcPts val="0"/>
              </a:spcBef>
              <a:spcAft>
                <a:spcPts val="0"/>
              </a:spcAft>
            </a:pPr>
            <a:endParaRPr lang="en-US" sz="1050" dirty="0">
              <a:effectLst/>
              <a:latin typeface="Arial" panose="020B0604020202020204" pitchFamily="34" charset="0"/>
              <a:ea typeface="Calibri" panose="020F0502020204030204" pitchFamily="34" charset="0"/>
              <a:cs typeface="Arial" panose="020B0604020202020204" pitchFamily="34" charset="0"/>
            </a:endParaRPr>
          </a:p>
          <a:p>
            <a:pPr marL="1371600" marR="0" indent="-1371600">
              <a:lnSpc>
                <a:spcPct val="115000"/>
              </a:lnSpc>
              <a:spcBef>
                <a:spcPts val="0"/>
              </a:spcBef>
              <a:spcAft>
                <a:spcPts val="0"/>
              </a:spcAft>
            </a:pPr>
            <a:r>
              <a:rPr lang="en-US" sz="1050" dirty="0">
                <a:effectLst/>
                <a:latin typeface="Arial" panose="020B0604020202020204" pitchFamily="34" charset="0"/>
                <a:ea typeface="Calibri" panose="020F0502020204030204" pitchFamily="34" charset="0"/>
                <a:cs typeface="Arial" panose="020B0604020202020204" pitchFamily="34" charset="0"/>
              </a:rPr>
              <a:t>	Online bidding is conducted at https://firstmidag.bidwrangler.com/ui or download the First Mid Ag App from the App store on your mobile device!  </a:t>
            </a:r>
          </a:p>
          <a:p>
            <a:pPr marL="1371600" marR="0" indent="-1371600">
              <a:lnSpc>
                <a:spcPct val="115000"/>
              </a:lnSpc>
              <a:spcBef>
                <a:spcPts val="0"/>
              </a:spcBef>
              <a:spcAft>
                <a:spcPts val="0"/>
              </a:spcAft>
            </a:pPr>
            <a:endParaRPr lang="en-US" sz="1050" dirty="0">
              <a:latin typeface="Arial" panose="020B0604020202020204" pitchFamily="34" charset="0"/>
              <a:ea typeface="Calibri" panose="020F0502020204030204" pitchFamily="34" charset="0"/>
              <a:cs typeface="Arial" panose="020B0604020202020204" pitchFamily="34" charset="0"/>
            </a:endParaRPr>
          </a:p>
          <a:p>
            <a:pPr marL="1371600" marR="0" indent="-1371600">
              <a:lnSpc>
                <a:spcPct val="115000"/>
              </a:lnSpc>
              <a:spcBef>
                <a:spcPts val="0"/>
              </a:spcBef>
              <a:spcAft>
                <a:spcPts val="0"/>
              </a:spcAft>
            </a:pPr>
            <a:endParaRPr lang="en-US" sz="1050" b="1" dirty="0">
              <a:solidFill>
                <a:srgbClr val="0D4E95"/>
              </a:solidFill>
              <a:effectLst/>
              <a:latin typeface="Arial" panose="020B0604020202020204" pitchFamily="34" charset="0"/>
              <a:ea typeface="Calibri" panose="020F0502020204030204" pitchFamily="34" charset="0"/>
              <a:cs typeface="Arial" panose="020B0604020202020204" pitchFamily="34" charset="0"/>
            </a:endParaRPr>
          </a:p>
          <a:p>
            <a:pPr marL="1371600" marR="0" indent="-1371600">
              <a:lnSpc>
                <a:spcPct val="115000"/>
              </a:lnSpc>
              <a:spcBef>
                <a:spcPts val="0"/>
              </a:spcBef>
              <a:spcAft>
                <a:spcPts val="0"/>
              </a:spcAft>
            </a:pPr>
            <a:r>
              <a:rPr lang="en-US" sz="1050" b="1" dirty="0">
                <a:solidFill>
                  <a:srgbClr val="0D4E95"/>
                </a:solidFill>
                <a:effectLst/>
                <a:latin typeface="Arial" panose="020B0604020202020204" pitchFamily="34" charset="0"/>
                <a:ea typeface="Calibri" panose="020F0502020204030204" pitchFamily="34" charset="0"/>
                <a:cs typeface="Arial" panose="020B0604020202020204" pitchFamily="34" charset="0"/>
              </a:rPr>
              <a:t>CONTRACT:</a:t>
            </a:r>
            <a:r>
              <a:rPr lang="en-US" sz="1050" dirty="0">
                <a:effectLst/>
                <a:latin typeface="Arial" panose="020B0604020202020204" pitchFamily="34" charset="0"/>
                <a:ea typeface="Calibri" panose="020F0502020204030204" pitchFamily="34" charset="0"/>
                <a:cs typeface="Arial" panose="020B0604020202020204" pitchFamily="34" charset="0"/>
              </a:rPr>
              <a:t>	</a:t>
            </a:r>
            <a:r>
              <a:rPr lang="en-US" sz="1050" spc="-15" dirty="0">
                <a:effectLst/>
                <a:latin typeface="Arial" panose="020B0604020202020204" pitchFamily="34" charset="0"/>
                <a:ea typeface="Calibri" panose="020F0502020204030204" pitchFamily="34" charset="0"/>
                <a:cs typeface="Arial" panose="020B0604020202020204" pitchFamily="34" charset="0"/>
              </a:rPr>
              <a:t>Buyer will enter into a contract on date of sale with 10% down payment due at Allied Capital Title in Charleston</a:t>
            </a:r>
            <a:r>
              <a:rPr lang="en-US" sz="1050" spc="-15" dirty="0">
                <a:latin typeface="Arial" panose="020B0604020202020204" pitchFamily="34" charset="0"/>
                <a:ea typeface="Calibri" panose="020F0502020204030204" pitchFamily="34" charset="0"/>
                <a:cs typeface="Arial" panose="020B0604020202020204" pitchFamily="34" charset="0"/>
              </a:rPr>
              <a:t>, IL</a:t>
            </a:r>
            <a:r>
              <a:rPr lang="en-US" sz="1050" spc="-15" dirty="0">
                <a:effectLst/>
                <a:latin typeface="Arial" panose="020B0604020202020204" pitchFamily="34" charset="0"/>
                <a:ea typeface="Calibri" panose="020F0502020204030204" pitchFamily="34" charset="0"/>
                <a:cs typeface="Arial" panose="020B0604020202020204" pitchFamily="34" charset="0"/>
              </a:rPr>
              <a:t> by 4:00 PM on December 9</a:t>
            </a:r>
            <a:r>
              <a:rPr lang="en-US" sz="1050" spc="-15" baseline="30000" dirty="0">
                <a:effectLst/>
                <a:latin typeface="Arial" panose="020B0604020202020204" pitchFamily="34" charset="0"/>
                <a:ea typeface="Calibri" panose="020F0502020204030204" pitchFamily="34" charset="0"/>
                <a:cs typeface="Arial" panose="020B0604020202020204" pitchFamily="34" charset="0"/>
              </a:rPr>
              <a:t>th</a:t>
            </a:r>
            <a:r>
              <a:rPr lang="en-US" sz="1050" spc="-15" dirty="0">
                <a:effectLst/>
                <a:latin typeface="Arial" panose="020B0604020202020204" pitchFamily="34" charset="0"/>
                <a:ea typeface="Calibri" panose="020F0502020204030204" pitchFamily="34" charset="0"/>
                <a:cs typeface="Arial" panose="020B0604020202020204" pitchFamily="34" charset="0"/>
              </a:rPr>
              <a:t> , 2024, and the balance due at closing, which shall occur on or before January 6</a:t>
            </a:r>
            <a:r>
              <a:rPr lang="en-US" sz="1050" spc="-15" baseline="30000" dirty="0">
                <a:effectLst/>
                <a:latin typeface="Arial" panose="020B0604020202020204" pitchFamily="34" charset="0"/>
                <a:ea typeface="Calibri" panose="020F0502020204030204" pitchFamily="34" charset="0"/>
                <a:cs typeface="Arial" panose="020B0604020202020204" pitchFamily="34" charset="0"/>
              </a:rPr>
              <a:t>th</a:t>
            </a:r>
            <a:r>
              <a:rPr lang="en-US" sz="1050" spc="-15" dirty="0">
                <a:effectLst/>
                <a:latin typeface="Arial" panose="020B0604020202020204" pitchFamily="34" charset="0"/>
                <a:ea typeface="Calibri" panose="020F0502020204030204" pitchFamily="34" charset="0"/>
                <a:cs typeface="Arial" panose="020B0604020202020204" pitchFamily="34" charset="0"/>
              </a:rPr>
              <a:t>, 2024. All property will be sold “as is, where is”, based on surveyed acres.  Bidding is calculated by your bid price times the acres being sold and subject to Seller’s confirmation. </a:t>
            </a:r>
          </a:p>
          <a:p>
            <a:pPr marL="1371600" marR="0" indent="-1371600">
              <a:lnSpc>
                <a:spcPct val="115000"/>
              </a:lnSpc>
              <a:spcBef>
                <a:spcPts val="0"/>
              </a:spcBef>
              <a:spcAft>
                <a:spcPts val="0"/>
              </a:spcAft>
            </a:pPr>
            <a:endParaRPr lang="en-US" sz="105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marL="1371600" marR="0" indent="-1371600">
              <a:lnSpc>
                <a:spcPct val="115000"/>
              </a:lnSpc>
              <a:spcBef>
                <a:spcPts val="0"/>
              </a:spcBef>
              <a:spcAft>
                <a:spcPts val="0"/>
              </a:spcAft>
            </a:pPr>
            <a:r>
              <a:rPr lang="en-US" sz="1050" b="1" dirty="0">
                <a:solidFill>
                  <a:srgbClr val="0D4E95"/>
                </a:solidFill>
                <a:effectLst/>
                <a:latin typeface="Arial" panose="020B0604020202020204" pitchFamily="34" charset="0"/>
                <a:ea typeface="Calibri" panose="020F0502020204030204" pitchFamily="34" charset="0"/>
                <a:cs typeface="Arial" panose="020B0604020202020204" pitchFamily="34" charset="0"/>
              </a:rPr>
              <a:t>FINANCING:</a:t>
            </a:r>
            <a:r>
              <a:rPr lang="en-US" sz="1050" dirty="0">
                <a:effectLst/>
                <a:latin typeface="Arial" panose="020B0604020202020204" pitchFamily="34" charset="0"/>
                <a:ea typeface="Calibri" panose="020F0502020204030204" pitchFamily="34" charset="0"/>
                <a:cs typeface="Arial" panose="020B0604020202020204" pitchFamily="34" charset="0"/>
              </a:rPr>
              <a:t>	Bidding is not conditional upon financing, or any buyer or lender inspections.  Be certain you have arranged financing, if needed, and are capable of paying cash at closing.  </a:t>
            </a:r>
          </a:p>
          <a:p>
            <a:pPr marL="1371600" marR="0" indent="-1371600">
              <a:lnSpc>
                <a:spcPct val="115000"/>
              </a:lnSpc>
              <a:spcBef>
                <a:spcPts val="0"/>
              </a:spcBef>
              <a:spcAft>
                <a:spcPts val="0"/>
              </a:spcAft>
            </a:pPr>
            <a:endParaRPr lang="en-US" sz="1050" dirty="0">
              <a:effectLst/>
              <a:latin typeface="Arial" panose="020B0604020202020204" pitchFamily="34" charset="0"/>
              <a:ea typeface="Calibri" panose="020F0502020204030204" pitchFamily="34" charset="0"/>
              <a:cs typeface="Arial" panose="020B0604020202020204" pitchFamily="34" charset="0"/>
            </a:endParaRPr>
          </a:p>
          <a:p>
            <a:pPr marL="1371600" marR="0" indent="-1371600">
              <a:lnSpc>
                <a:spcPct val="115000"/>
              </a:lnSpc>
              <a:spcBef>
                <a:spcPts val="0"/>
              </a:spcBef>
              <a:spcAft>
                <a:spcPts val="0"/>
              </a:spcAft>
            </a:pPr>
            <a:r>
              <a:rPr lang="en-US" sz="1050" b="1" dirty="0">
                <a:solidFill>
                  <a:srgbClr val="0D4E95"/>
                </a:solidFill>
                <a:effectLst/>
                <a:latin typeface="Arial" panose="020B0604020202020204" pitchFamily="34" charset="0"/>
                <a:ea typeface="Calibri" panose="020F0502020204030204" pitchFamily="34" charset="0"/>
                <a:cs typeface="Arial" panose="020B0604020202020204" pitchFamily="34" charset="0"/>
              </a:rPr>
              <a:t>TITLE:</a:t>
            </a:r>
            <a:r>
              <a:rPr lang="en-US" sz="1050" dirty="0">
                <a:effectLst/>
                <a:latin typeface="Arial" panose="020B0604020202020204" pitchFamily="34" charset="0"/>
                <a:ea typeface="Calibri" panose="020F0502020204030204" pitchFamily="34" charset="0"/>
                <a:cs typeface="Arial" panose="020B0604020202020204" pitchFamily="34" charset="0"/>
              </a:rPr>
              <a:t>	Title policy in the amount of the sale price, subject to standard and usual exceptions, to be furnished by the Seller to the Buyer.</a:t>
            </a:r>
          </a:p>
          <a:p>
            <a:pPr marL="1371600" marR="0" indent="-1371600">
              <a:lnSpc>
                <a:spcPct val="115000"/>
              </a:lnSpc>
              <a:spcBef>
                <a:spcPts val="0"/>
              </a:spcBef>
              <a:spcAft>
                <a:spcPts val="0"/>
              </a:spcAft>
            </a:pPr>
            <a:endParaRPr lang="en-US" sz="1050" dirty="0">
              <a:effectLst/>
              <a:latin typeface="Arial" panose="020B0604020202020204" pitchFamily="34" charset="0"/>
              <a:ea typeface="Calibri" panose="020F0502020204030204" pitchFamily="34" charset="0"/>
              <a:cs typeface="Arial" panose="020B0604020202020204" pitchFamily="34" charset="0"/>
            </a:endParaRPr>
          </a:p>
          <a:p>
            <a:pPr marL="1371600" marR="0" indent="-1371600">
              <a:lnSpc>
                <a:spcPct val="115000"/>
              </a:lnSpc>
              <a:spcBef>
                <a:spcPts val="0"/>
              </a:spcBef>
              <a:spcAft>
                <a:spcPts val="0"/>
              </a:spcAft>
            </a:pPr>
            <a:r>
              <a:rPr lang="en-US" sz="1050" b="1" dirty="0">
                <a:solidFill>
                  <a:srgbClr val="0D4E95"/>
                </a:solidFill>
                <a:effectLst/>
                <a:latin typeface="Arial" panose="020B0604020202020204" pitchFamily="34" charset="0"/>
                <a:ea typeface="Calibri" panose="020F0502020204030204" pitchFamily="34" charset="0"/>
                <a:cs typeface="Arial" panose="020B0604020202020204" pitchFamily="34" charset="0"/>
              </a:rPr>
              <a:t>LEASE: </a:t>
            </a:r>
            <a:r>
              <a:rPr lang="en-US" sz="1050" dirty="0">
                <a:effectLst/>
                <a:latin typeface="Arial" panose="020B0604020202020204" pitchFamily="34" charset="0"/>
                <a:ea typeface="Calibri" panose="020F0502020204030204" pitchFamily="34" charset="0"/>
                <a:cs typeface="Arial" panose="020B0604020202020204" pitchFamily="34" charset="0"/>
              </a:rPr>
              <a:t>	There is open tenancy for the 2025 crop year.  </a:t>
            </a:r>
          </a:p>
          <a:p>
            <a:pPr marL="1371600" marR="0" indent="-1371600">
              <a:lnSpc>
                <a:spcPct val="115000"/>
              </a:lnSpc>
              <a:spcBef>
                <a:spcPts val="0"/>
              </a:spcBef>
              <a:spcAft>
                <a:spcPts val="0"/>
              </a:spcAft>
            </a:pPr>
            <a:endParaRPr lang="en-US" sz="1050" dirty="0">
              <a:latin typeface="Arial" panose="020B0604020202020204" pitchFamily="34" charset="0"/>
              <a:ea typeface="Calibri" panose="020F0502020204030204" pitchFamily="34" charset="0"/>
              <a:cs typeface="Arial" panose="020B0604020202020204" pitchFamily="34" charset="0"/>
            </a:endParaRPr>
          </a:p>
          <a:p>
            <a:pPr marL="1371600" indent="-1371600">
              <a:lnSpc>
                <a:spcPct val="115000"/>
              </a:lnSpc>
            </a:pPr>
            <a:r>
              <a:rPr lang="en-US" sz="1050" b="1" dirty="0">
                <a:solidFill>
                  <a:srgbClr val="0D4E95"/>
                </a:solidFill>
                <a:effectLst/>
                <a:latin typeface="Arial" panose="020B0604020202020204" pitchFamily="34" charset="0"/>
                <a:ea typeface="Calibri" panose="020F0502020204030204" pitchFamily="34" charset="0"/>
                <a:cs typeface="Arial" panose="020B0604020202020204" pitchFamily="34" charset="0"/>
              </a:rPr>
              <a:t>WIND LEASE: </a:t>
            </a:r>
            <a:r>
              <a:rPr lang="en-US" sz="1050" dirty="0">
                <a:effectLst/>
                <a:latin typeface="Arial" panose="020B0604020202020204" pitchFamily="34" charset="0"/>
                <a:ea typeface="Calibri" panose="020F0502020204030204" pitchFamily="34" charset="0"/>
                <a:cs typeface="Arial" panose="020B0604020202020204" pitchFamily="34" charset="0"/>
              </a:rPr>
              <a:t>	</a:t>
            </a:r>
            <a:r>
              <a:rPr kumimoji="0" lang="en-US" sz="1050" b="0" i="0" u="none"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rPr>
              <a:t>There is no Wind Lease Agreement on this farm. </a:t>
            </a:r>
          </a:p>
          <a:p>
            <a:pPr marL="1371600" indent="-1371600">
              <a:lnSpc>
                <a:spcPct val="115000"/>
              </a:lnSpc>
            </a:pPr>
            <a:endParaRPr lang="en-US" sz="1050" dirty="0">
              <a:effectLst/>
              <a:latin typeface="Arial" panose="020B0604020202020204" pitchFamily="34" charset="0"/>
              <a:ea typeface="Calibri" panose="020F0502020204030204" pitchFamily="34" charset="0"/>
              <a:cs typeface="Arial" panose="020B0604020202020204" pitchFamily="34" charset="0"/>
            </a:endParaRPr>
          </a:p>
          <a:p>
            <a:pPr marL="1371600" marR="0" indent="-1371600">
              <a:lnSpc>
                <a:spcPct val="115000"/>
              </a:lnSpc>
              <a:spcBef>
                <a:spcPts val="0"/>
              </a:spcBef>
              <a:spcAft>
                <a:spcPts val="0"/>
              </a:spcAft>
            </a:pPr>
            <a:r>
              <a:rPr lang="en-US" sz="1050" b="1" dirty="0">
                <a:solidFill>
                  <a:srgbClr val="0D4E95"/>
                </a:solidFill>
                <a:effectLst/>
                <a:latin typeface="Arial" panose="020B0604020202020204" pitchFamily="34" charset="0"/>
                <a:ea typeface="Calibri" panose="020F0502020204030204" pitchFamily="34" charset="0"/>
                <a:cs typeface="Arial" panose="020B0604020202020204" pitchFamily="34" charset="0"/>
              </a:rPr>
              <a:t>POSSESSION:</a:t>
            </a:r>
            <a:r>
              <a:rPr lang="en-US" sz="1050" dirty="0">
                <a:effectLst/>
                <a:latin typeface="Arial" panose="020B0604020202020204" pitchFamily="34" charset="0"/>
                <a:ea typeface="Calibri" panose="020F0502020204030204" pitchFamily="34" charset="0"/>
                <a:cs typeface="Arial" panose="020B0604020202020204" pitchFamily="34" charset="0"/>
              </a:rPr>
              <a:t>	Seller will grant full possession at closing, subject to the tenant’s rights that terminated with the harvest of the 2024 crop.</a:t>
            </a:r>
          </a:p>
          <a:p>
            <a:pPr marL="1371600" marR="0" indent="-1371600">
              <a:lnSpc>
                <a:spcPct val="115000"/>
              </a:lnSpc>
              <a:spcBef>
                <a:spcPts val="0"/>
              </a:spcBef>
              <a:spcAft>
                <a:spcPts val="0"/>
              </a:spcAft>
            </a:pPr>
            <a:endParaRPr lang="en-US" sz="1050" dirty="0">
              <a:latin typeface="Arial" panose="020B0604020202020204" pitchFamily="34" charset="0"/>
              <a:ea typeface="Calibri" panose="020F0502020204030204" pitchFamily="34" charset="0"/>
              <a:cs typeface="Arial" panose="020B0604020202020204" pitchFamily="34" charset="0"/>
            </a:endParaRPr>
          </a:p>
          <a:p>
            <a:pPr marL="1371600" indent="-1371600">
              <a:lnSpc>
                <a:spcPct val="115000"/>
              </a:lnSpc>
            </a:pPr>
            <a:r>
              <a:rPr lang="en-US" sz="1050" b="1" dirty="0">
                <a:solidFill>
                  <a:srgbClr val="0D4E95"/>
                </a:solidFill>
                <a:effectLst/>
                <a:latin typeface="Arial" panose="020B0604020202020204" pitchFamily="34" charset="0"/>
                <a:ea typeface="Calibri" panose="020F0502020204030204" pitchFamily="34" charset="0"/>
                <a:cs typeface="Arial" panose="020B0604020202020204" pitchFamily="34" charset="0"/>
              </a:rPr>
              <a:t>MINERAL RIGHTS:	</a:t>
            </a:r>
            <a:r>
              <a:rPr lang="en-US" sz="1050" dirty="0">
                <a:effectLst/>
                <a:latin typeface="Arial" panose="020B0604020202020204" pitchFamily="34" charset="0"/>
                <a:ea typeface="Calibri" panose="020F0502020204030204" pitchFamily="34" charset="0"/>
                <a:cs typeface="Arial" panose="020B0604020202020204" pitchFamily="34" charset="0"/>
              </a:rPr>
              <a:t>The owner’s remaining interest, if any, will be conveyed with the land.</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p>
            <a:pPr marL="1371600" marR="0" indent="-1371600">
              <a:lnSpc>
                <a:spcPct val="115000"/>
              </a:lnSpc>
              <a:spcBef>
                <a:spcPts val="0"/>
              </a:spcBef>
              <a:spcAft>
                <a:spcPts val="0"/>
              </a:spcAft>
            </a:pPr>
            <a:r>
              <a:rPr lang="en-US" sz="1050" dirty="0">
                <a:effectLst/>
                <a:latin typeface="Arial" panose="020B0604020202020204" pitchFamily="34" charset="0"/>
                <a:ea typeface="Calibri" panose="020F0502020204030204" pitchFamily="34" charset="0"/>
                <a:cs typeface="Arial" panose="020B0604020202020204" pitchFamily="34" charset="0"/>
              </a:rPr>
              <a:t>	</a:t>
            </a:r>
          </a:p>
          <a:p>
            <a:pPr marL="1371600" marR="0" indent="-1371600">
              <a:lnSpc>
                <a:spcPct val="115000"/>
              </a:lnSpc>
              <a:spcBef>
                <a:spcPts val="0"/>
              </a:spcBef>
              <a:spcAft>
                <a:spcPts val="0"/>
              </a:spcAft>
            </a:pPr>
            <a:r>
              <a:rPr lang="en-US" sz="1050" b="1" dirty="0">
                <a:solidFill>
                  <a:srgbClr val="0D4E95"/>
                </a:solidFill>
                <a:effectLst/>
                <a:latin typeface="Arial" panose="020B0604020202020204" pitchFamily="34" charset="0"/>
                <a:ea typeface="Calibri" panose="020F0502020204030204" pitchFamily="34" charset="0"/>
                <a:cs typeface="Arial" panose="020B0604020202020204" pitchFamily="34" charset="0"/>
              </a:rPr>
              <a:t>REAL ESTATE</a:t>
            </a:r>
            <a:r>
              <a:rPr lang="en-US" sz="1050" b="1" dirty="0">
                <a:effectLst/>
                <a:latin typeface="Arial" panose="020B0604020202020204" pitchFamily="34" charset="0"/>
                <a:ea typeface="Calibri" panose="020F0502020204030204" pitchFamily="34" charset="0"/>
                <a:cs typeface="Arial" panose="020B0604020202020204" pitchFamily="34" charset="0"/>
              </a:rPr>
              <a:t> </a:t>
            </a:r>
            <a:r>
              <a:rPr lang="en-US" sz="1050" dirty="0">
                <a:effectLst/>
                <a:latin typeface="Arial" panose="020B0604020202020204" pitchFamily="34" charset="0"/>
                <a:ea typeface="Calibri" panose="020F0502020204030204" pitchFamily="34" charset="0"/>
                <a:cs typeface="Arial" panose="020B0604020202020204" pitchFamily="34" charset="0"/>
              </a:rPr>
              <a:t>	The 2024 Real Estate Taxes payable in 2025 shall be paid by the Seller via a credit at closing</a:t>
            </a:r>
          </a:p>
          <a:p>
            <a:pPr marL="1371600" marR="0" indent="-1371600">
              <a:lnSpc>
                <a:spcPct val="115000"/>
              </a:lnSpc>
              <a:spcBef>
                <a:spcPts val="0"/>
              </a:spcBef>
              <a:spcAft>
                <a:spcPts val="0"/>
              </a:spcAft>
            </a:pPr>
            <a:r>
              <a:rPr lang="en-US" sz="1050" b="1" dirty="0">
                <a:solidFill>
                  <a:srgbClr val="0D4E95"/>
                </a:solidFill>
                <a:effectLst/>
                <a:latin typeface="Arial" panose="020B0604020202020204" pitchFamily="34" charset="0"/>
                <a:ea typeface="Calibri" panose="020F0502020204030204" pitchFamily="34" charset="0"/>
                <a:cs typeface="Arial" panose="020B0604020202020204" pitchFamily="34" charset="0"/>
              </a:rPr>
              <a:t>TAXES:</a:t>
            </a:r>
            <a:r>
              <a:rPr lang="en-US" sz="1050" dirty="0">
                <a:effectLst/>
                <a:latin typeface="Arial" panose="020B0604020202020204" pitchFamily="34" charset="0"/>
                <a:ea typeface="Calibri" panose="020F0502020204030204" pitchFamily="34" charset="0"/>
                <a:cs typeface="Arial" panose="020B0604020202020204" pitchFamily="34" charset="0"/>
              </a:rPr>
              <a:t>	based upon the most recent real estate tax information available. The 2025 real estate taxes payable in 2026 and all subsequent years will be the Buyer’s responsibility. No adjustments will be made after closing.</a:t>
            </a:r>
          </a:p>
          <a:p>
            <a:pPr marL="1371600" marR="0" indent="-1371600">
              <a:lnSpc>
                <a:spcPct val="115000"/>
              </a:lnSpc>
              <a:spcBef>
                <a:spcPts val="0"/>
              </a:spcBef>
              <a:spcAft>
                <a:spcPts val="0"/>
              </a:spcAft>
            </a:pPr>
            <a:endParaRPr lang="en-US" sz="1050" dirty="0">
              <a:effectLst/>
              <a:latin typeface="Arial" panose="020B0604020202020204" pitchFamily="34" charset="0"/>
              <a:ea typeface="Calibri" panose="020F0502020204030204" pitchFamily="34" charset="0"/>
              <a:cs typeface="Arial" panose="020B0604020202020204" pitchFamily="34" charset="0"/>
            </a:endParaRPr>
          </a:p>
          <a:p>
            <a:pPr marL="1371600" marR="0" indent="-1371600" algn="ctr">
              <a:lnSpc>
                <a:spcPct val="115000"/>
              </a:lnSpc>
              <a:spcBef>
                <a:spcPts val="0"/>
              </a:spcBef>
              <a:spcAft>
                <a:spcPts val="0"/>
              </a:spcAft>
            </a:pPr>
            <a:endParaRPr lang="en-US" sz="1050" dirty="0">
              <a:effectLst/>
              <a:latin typeface="Arial" panose="020B0604020202020204" pitchFamily="34" charset="0"/>
              <a:ea typeface="Calibri" panose="020F0502020204030204" pitchFamily="34" charset="0"/>
              <a:cs typeface="Arial" panose="020B0604020202020204" pitchFamily="34" charset="0"/>
            </a:endParaRPr>
          </a:p>
        </p:txBody>
      </p:sp>
      <p:pic>
        <p:nvPicPr>
          <p:cNvPr id="20" name="Picture 19">
            <a:extLst>
              <a:ext uri="{FF2B5EF4-FFF2-40B4-BE49-F238E27FC236}">
                <a16:creationId xmlns:a16="http://schemas.microsoft.com/office/drawing/2014/main" id="{0FC0DADA-D23B-F584-AB9B-C65A97EDAA5F}"/>
              </a:ext>
            </a:extLst>
          </p:cNvPr>
          <p:cNvPicPr>
            <a:picLocks noChangeAspect="1"/>
          </p:cNvPicPr>
          <p:nvPr/>
        </p:nvPicPr>
        <p:blipFill>
          <a:blip r:embed="rId4"/>
          <a:stretch>
            <a:fillRect/>
          </a:stretch>
        </p:blipFill>
        <p:spPr>
          <a:xfrm>
            <a:off x="187014" y="1898273"/>
            <a:ext cx="658425" cy="652329"/>
          </a:xfrm>
          <a:prstGeom prst="rect">
            <a:avLst/>
          </a:prstGeom>
        </p:spPr>
      </p:pic>
      <p:sp>
        <p:nvSpPr>
          <p:cNvPr id="22" name="Arrow: Right 21">
            <a:extLst>
              <a:ext uri="{FF2B5EF4-FFF2-40B4-BE49-F238E27FC236}">
                <a16:creationId xmlns:a16="http://schemas.microsoft.com/office/drawing/2014/main" id="{0C8D86C3-406B-7299-C211-A1EF830E2C89}"/>
              </a:ext>
            </a:extLst>
          </p:cNvPr>
          <p:cNvSpPr>
            <a:spLocks noChangeArrowheads="1"/>
          </p:cNvSpPr>
          <p:nvPr/>
        </p:nvSpPr>
        <p:spPr bwMode="auto">
          <a:xfrm rot="10800000">
            <a:off x="900841" y="2067274"/>
            <a:ext cx="438150" cy="314325"/>
          </a:xfrm>
          <a:prstGeom prst="rightArrow">
            <a:avLst>
              <a:gd name="adj1" fmla="val 50000"/>
              <a:gd name="adj2" fmla="val 34848"/>
            </a:avLst>
          </a:prstGeom>
          <a:solidFill>
            <a:srgbClr val="0D4E95"/>
          </a:solidFill>
          <a:ln w="12700">
            <a:solidFill>
              <a:srgbClr val="0D4E95"/>
            </a:solidFill>
            <a:miter lim="800000"/>
            <a:headEnd/>
            <a:tailEnd/>
          </a:ln>
          <a:effectLst>
            <a:outerShdw dist="28398" dir="3806097" algn="ctr" rotWithShape="0">
              <a:srgbClr val="1F4D78">
                <a:alpha val="50000"/>
              </a:srgbClr>
            </a:outerShdw>
          </a:effectLst>
        </p:spPr>
        <p:txBody>
          <a:bodyPr rot="0" vert="horz" wrap="square" lIns="91440" tIns="45720" rIns="91440" bIns="45720" anchor="t" anchorCtr="0" upright="1">
            <a:noAutofit/>
          </a:bodyPr>
          <a:lstStyle/>
          <a:p>
            <a:endParaRPr lang="en-US"/>
          </a:p>
        </p:txBody>
      </p:sp>
      <p:sp>
        <p:nvSpPr>
          <p:cNvPr id="5" name="TextBox 4">
            <a:extLst>
              <a:ext uri="{FF2B5EF4-FFF2-40B4-BE49-F238E27FC236}">
                <a16:creationId xmlns:a16="http://schemas.microsoft.com/office/drawing/2014/main" id="{39415751-A932-B376-E671-DAA0249F5D60}"/>
              </a:ext>
            </a:extLst>
          </p:cNvPr>
          <p:cNvSpPr txBox="1"/>
          <p:nvPr/>
        </p:nvSpPr>
        <p:spPr>
          <a:xfrm>
            <a:off x="3632" y="9556637"/>
            <a:ext cx="3127904" cy="461665"/>
          </a:xfrm>
          <a:prstGeom prst="rect">
            <a:avLst/>
          </a:prstGeom>
          <a:noFill/>
        </p:spPr>
        <p:txBody>
          <a:bodyPr wrap="square" rtlCol="0" anchor="ctr">
            <a:spAutoFit/>
          </a:bodyPr>
          <a:lstStyle/>
          <a:p>
            <a:pPr algn="ctr"/>
            <a:r>
              <a:rPr lang="en-US" sz="1200" b="1" dirty="0">
                <a:solidFill>
                  <a:schemeClr val="bg1"/>
                </a:solidFill>
              </a:rPr>
              <a:t>Bloomington </a:t>
            </a:r>
            <a:r>
              <a:rPr lang="en-US" sz="1200" b="1" dirty="0">
                <a:solidFill>
                  <a:srgbClr val="BC9353"/>
                </a:solidFill>
              </a:rPr>
              <a:t>|</a:t>
            </a:r>
            <a:r>
              <a:rPr lang="en-US" sz="1200" b="1" dirty="0">
                <a:solidFill>
                  <a:schemeClr val="bg1"/>
                </a:solidFill>
              </a:rPr>
              <a:t> Decatur </a:t>
            </a:r>
            <a:r>
              <a:rPr lang="en-US" sz="1200" b="1" dirty="0">
                <a:solidFill>
                  <a:srgbClr val="BC9353"/>
                </a:solidFill>
              </a:rPr>
              <a:t>|</a:t>
            </a:r>
            <a:r>
              <a:rPr lang="en-US" sz="1200" b="1" dirty="0">
                <a:solidFill>
                  <a:schemeClr val="bg1"/>
                </a:solidFill>
              </a:rPr>
              <a:t> Kankakee  Mattoon </a:t>
            </a:r>
            <a:r>
              <a:rPr lang="en-US" sz="1200" b="1" dirty="0">
                <a:solidFill>
                  <a:srgbClr val="BC9353"/>
                </a:solidFill>
              </a:rPr>
              <a:t>|</a:t>
            </a:r>
            <a:r>
              <a:rPr lang="en-US" sz="1200" b="1" dirty="0">
                <a:solidFill>
                  <a:schemeClr val="bg1"/>
                </a:solidFill>
              </a:rPr>
              <a:t> Peoria </a:t>
            </a:r>
            <a:r>
              <a:rPr lang="en-US" sz="1200" b="1" dirty="0">
                <a:solidFill>
                  <a:srgbClr val="BC9353"/>
                </a:solidFill>
              </a:rPr>
              <a:t>|</a:t>
            </a:r>
            <a:r>
              <a:rPr lang="en-US" sz="1200" b="1" dirty="0">
                <a:solidFill>
                  <a:schemeClr val="bg1"/>
                </a:solidFill>
              </a:rPr>
              <a:t> Springfield</a:t>
            </a:r>
            <a:endParaRPr lang="en-US" sz="1600" b="1" dirty="0">
              <a:solidFill>
                <a:schemeClr val="bg1"/>
              </a:solidFill>
            </a:endParaRPr>
          </a:p>
        </p:txBody>
      </p:sp>
      <p:pic>
        <p:nvPicPr>
          <p:cNvPr id="11" name="Picture 10">
            <a:extLst>
              <a:ext uri="{FF2B5EF4-FFF2-40B4-BE49-F238E27FC236}">
                <a16:creationId xmlns:a16="http://schemas.microsoft.com/office/drawing/2014/main" id="{777EDFA6-7937-F108-04F2-169D34783BB3}"/>
              </a:ext>
            </a:extLst>
          </p:cNvPr>
          <p:cNvPicPr>
            <a:picLocks noChangeAspect="1"/>
          </p:cNvPicPr>
          <p:nvPr/>
        </p:nvPicPr>
        <p:blipFill>
          <a:blip r:embed="rId5"/>
          <a:stretch>
            <a:fillRect/>
          </a:stretch>
        </p:blipFill>
        <p:spPr>
          <a:xfrm>
            <a:off x="458897" y="8161082"/>
            <a:ext cx="6873240" cy="580644"/>
          </a:xfrm>
          <a:prstGeom prst="rect">
            <a:avLst/>
          </a:prstGeom>
        </p:spPr>
      </p:pic>
    </p:spTree>
    <p:extLst>
      <p:ext uri="{BB962C8B-B14F-4D97-AF65-F5344CB8AC3E}">
        <p14:creationId xmlns:p14="http://schemas.microsoft.com/office/powerpoint/2010/main" val="2909073626"/>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1B81A6B-D23E-50DF-BBB8-87C08D2975C2}"/>
              </a:ext>
            </a:extLst>
          </p:cNvPr>
          <p:cNvSpPr/>
          <p:nvPr/>
        </p:nvSpPr>
        <p:spPr>
          <a:xfrm>
            <a:off x="0" y="9515474"/>
            <a:ext cx="7772400" cy="548640"/>
          </a:xfrm>
          <a:prstGeom prst="rect">
            <a:avLst/>
          </a:prstGeom>
          <a:solidFill>
            <a:srgbClr val="0D4E95"/>
          </a:solidFill>
          <a:ln>
            <a:solidFill>
              <a:srgbClr val="0D4E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29E26A5A-0F33-7523-9114-D991C60C7BEF}"/>
              </a:ext>
            </a:extLst>
          </p:cNvPr>
          <p:cNvSpPr/>
          <p:nvPr/>
        </p:nvSpPr>
        <p:spPr>
          <a:xfrm>
            <a:off x="-15534" y="549741"/>
            <a:ext cx="7806569" cy="8956100"/>
          </a:xfrm>
          <a:prstGeom prst="rect">
            <a:avLst/>
          </a:prstGeom>
          <a:solidFill>
            <a:schemeClr val="bg1">
              <a:lumMod val="85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53AC94DC-A49B-51D4-CFBF-4EBB0A368BCB}"/>
              </a:ext>
            </a:extLst>
          </p:cNvPr>
          <p:cNvSpPr/>
          <p:nvPr/>
        </p:nvSpPr>
        <p:spPr>
          <a:xfrm>
            <a:off x="-12424" y="1100"/>
            <a:ext cx="7791036" cy="731520"/>
          </a:xfrm>
          <a:prstGeom prst="rect">
            <a:avLst/>
          </a:prstGeom>
          <a:solidFill>
            <a:srgbClr val="0D4E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solidFill>
              <a:cs typeface="Dreaming Outloud Script Pro" panose="020F0502020204030204" pitchFamily="66" charset="0"/>
            </a:endParaRPr>
          </a:p>
        </p:txBody>
      </p:sp>
      <p:pic>
        <p:nvPicPr>
          <p:cNvPr id="15" name="Picture 14" descr="A black and white sign with white text&#10;&#10;Description automatically generated">
            <a:extLst>
              <a:ext uri="{FF2B5EF4-FFF2-40B4-BE49-F238E27FC236}">
                <a16:creationId xmlns:a16="http://schemas.microsoft.com/office/drawing/2014/main" id="{51827644-4BA4-7827-62FE-B326CCA0C2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1433" y="9517641"/>
            <a:ext cx="1533061" cy="539659"/>
          </a:xfrm>
          <a:prstGeom prst="rect">
            <a:avLst/>
          </a:prstGeom>
        </p:spPr>
      </p:pic>
      <p:cxnSp>
        <p:nvCxnSpPr>
          <p:cNvPr id="10" name="Straight Connector 9">
            <a:extLst>
              <a:ext uri="{FF2B5EF4-FFF2-40B4-BE49-F238E27FC236}">
                <a16:creationId xmlns:a16="http://schemas.microsoft.com/office/drawing/2014/main" id="{ECFB357C-B1B2-8E69-75BA-6CA3D9E8C6D6}"/>
              </a:ext>
            </a:extLst>
          </p:cNvPr>
          <p:cNvCxnSpPr>
            <a:cxnSpLocks/>
          </p:cNvCxnSpPr>
          <p:nvPr/>
        </p:nvCxnSpPr>
        <p:spPr>
          <a:xfrm>
            <a:off x="-15534" y="9497763"/>
            <a:ext cx="7800358" cy="0"/>
          </a:xfrm>
          <a:prstGeom prst="line">
            <a:avLst/>
          </a:prstGeom>
          <a:ln>
            <a:solidFill>
              <a:srgbClr val="BC9353"/>
            </a:solidFill>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EE41DE1C-E06E-796C-F72B-D3585F5EEF3A}"/>
              </a:ext>
            </a:extLst>
          </p:cNvPr>
          <p:cNvSpPr txBox="1"/>
          <p:nvPr/>
        </p:nvSpPr>
        <p:spPr>
          <a:xfrm>
            <a:off x="4351458" y="9596245"/>
            <a:ext cx="3127904" cy="338554"/>
          </a:xfrm>
          <a:prstGeom prst="rect">
            <a:avLst/>
          </a:prstGeom>
          <a:noFill/>
        </p:spPr>
        <p:txBody>
          <a:bodyPr wrap="square" rtlCol="0" anchor="ctr">
            <a:spAutoFit/>
          </a:bodyPr>
          <a:lstStyle/>
          <a:p>
            <a:pPr algn="ctr"/>
            <a:r>
              <a:rPr lang="en-US" sz="1600" b="1" dirty="0">
                <a:solidFill>
                  <a:schemeClr val="bg1"/>
                </a:solidFill>
              </a:rPr>
              <a:t>www.firstmidag.com</a:t>
            </a:r>
            <a:endParaRPr lang="en-US" sz="2000" b="1" dirty="0">
              <a:solidFill>
                <a:schemeClr val="bg1"/>
              </a:solidFill>
            </a:endParaRPr>
          </a:p>
        </p:txBody>
      </p:sp>
      <p:cxnSp>
        <p:nvCxnSpPr>
          <p:cNvPr id="8" name="Straight Connector 7">
            <a:extLst>
              <a:ext uri="{FF2B5EF4-FFF2-40B4-BE49-F238E27FC236}">
                <a16:creationId xmlns:a16="http://schemas.microsoft.com/office/drawing/2014/main" id="{31706D55-4CA4-7F95-2049-170B0D3452EC}"/>
              </a:ext>
            </a:extLst>
          </p:cNvPr>
          <p:cNvCxnSpPr>
            <a:cxnSpLocks/>
          </p:cNvCxnSpPr>
          <p:nvPr/>
        </p:nvCxnSpPr>
        <p:spPr>
          <a:xfrm>
            <a:off x="-15534" y="732620"/>
            <a:ext cx="7800358" cy="0"/>
          </a:xfrm>
          <a:prstGeom prst="line">
            <a:avLst/>
          </a:prstGeom>
          <a:ln>
            <a:solidFill>
              <a:srgbClr val="BC9353"/>
            </a:solidFill>
          </a:ln>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EAA0E3BA-F23E-6E78-212B-1EFCFEF5AB2C}"/>
              </a:ext>
            </a:extLst>
          </p:cNvPr>
          <p:cNvSpPr>
            <a:spLocks noGrp="1"/>
          </p:cNvSpPr>
          <p:nvPr>
            <p:ph type="sldNum" sz="quarter" idx="12"/>
          </p:nvPr>
        </p:nvSpPr>
        <p:spPr>
          <a:xfrm>
            <a:off x="5915410" y="9497763"/>
            <a:ext cx="1748790" cy="535517"/>
          </a:xfrm>
        </p:spPr>
        <p:txBody>
          <a:bodyPr/>
          <a:lstStyle/>
          <a:p>
            <a:fld id="{49967F9E-925A-4252-B56C-3E6B4C0F13B9}" type="slidenum">
              <a:rPr lang="en-US" sz="1600" b="1" smtClean="0">
                <a:solidFill>
                  <a:srgbClr val="BC9353"/>
                </a:solidFill>
              </a:rPr>
              <a:t>4</a:t>
            </a:fld>
            <a:endParaRPr lang="en-US" sz="1600" b="1" dirty="0">
              <a:solidFill>
                <a:srgbClr val="BC9353"/>
              </a:solidFill>
            </a:endParaRPr>
          </a:p>
        </p:txBody>
      </p:sp>
      <p:sp>
        <p:nvSpPr>
          <p:cNvPr id="6" name="TextBox 5">
            <a:extLst>
              <a:ext uri="{FF2B5EF4-FFF2-40B4-BE49-F238E27FC236}">
                <a16:creationId xmlns:a16="http://schemas.microsoft.com/office/drawing/2014/main" id="{2D3BD102-D3E9-756D-1266-01E399847210}"/>
              </a:ext>
            </a:extLst>
          </p:cNvPr>
          <p:cNvSpPr txBox="1"/>
          <p:nvPr/>
        </p:nvSpPr>
        <p:spPr>
          <a:xfrm>
            <a:off x="-33963" y="-2472"/>
            <a:ext cx="7778612" cy="369332"/>
          </a:xfrm>
          <a:prstGeom prst="rect">
            <a:avLst/>
          </a:prstGeom>
          <a:noFill/>
        </p:spPr>
        <p:txBody>
          <a:bodyPr wrap="square" rtlCol="0">
            <a:spAutoFit/>
          </a:bodyPr>
          <a:lstStyle/>
          <a:p>
            <a:pPr algn="ctr"/>
            <a:r>
              <a:rPr lang="en-US" b="1" dirty="0">
                <a:solidFill>
                  <a:schemeClr val="bg1"/>
                </a:solidFill>
              </a:rPr>
              <a:t>Farr Farm </a:t>
            </a:r>
            <a:r>
              <a:rPr lang="en-US" b="1" dirty="0">
                <a:solidFill>
                  <a:srgbClr val="BC9353"/>
                </a:solidFill>
              </a:rPr>
              <a:t>|</a:t>
            </a:r>
            <a:r>
              <a:rPr lang="en-US" b="1" dirty="0">
                <a:solidFill>
                  <a:schemeClr val="bg1"/>
                </a:solidFill>
              </a:rPr>
              <a:t> Coles County</a:t>
            </a:r>
            <a:r>
              <a:rPr lang="en-US" b="1" dirty="0">
                <a:solidFill>
                  <a:srgbClr val="BC9353"/>
                </a:solidFill>
              </a:rPr>
              <a:t> |</a:t>
            </a:r>
            <a:r>
              <a:rPr lang="en-US" b="1" dirty="0">
                <a:solidFill>
                  <a:schemeClr val="bg1"/>
                </a:solidFill>
              </a:rPr>
              <a:t> Farmland Auction</a:t>
            </a:r>
          </a:p>
        </p:txBody>
      </p:sp>
      <p:sp>
        <p:nvSpPr>
          <p:cNvPr id="9" name="TextBox 8">
            <a:extLst>
              <a:ext uri="{FF2B5EF4-FFF2-40B4-BE49-F238E27FC236}">
                <a16:creationId xmlns:a16="http://schemas.microsoft.com/office/drawing/2014/main" id="{8A125ADB-04AD-4813-17DE-956DC7D8E0DC}"/>
              </a:ext>
            </a:extLst>
          </p:cNvPr>
          <p:cNvSpPr txBox="1"/>
          <p:nvPr/>
        </p:nvSpPr>
        <p:spPr>
          <a:xfrm>
            <a:off x="6212" y="322903"/>
            <a:ext cx="7778612" cy="369332"/>
          </a:xfrm>
          <a:prstGeom prst="rect">
            <a:avLst/>
          </a:prstGeom>
          <a:noFill/>
        </p:spPr>
        <p:txBody>
          <a:bodyPr wrap="square" rtlCol="0">
            <a:spAutoFit/>
          </a:bodyPr>
          <a:lstStyle/>
          <a:p>
            <a:pPr algn="ctr"/>
            <a:r>
              <a:rPr lang="en-US" b="1" dirty="0">
                <a:solidFill>
                  <a:schemeClr val="bg1"/>
                </a:solidFill>
              </a:rPr>
              <a:t>Area Maps</a:t>
            </a:r>
          </a:p>
        </p:txBody>
      </p:sp>
      <p:sp>
        <p:nvSpPr>
          <p:cNvPr id="11" name="TextBox 10">
            <a:extLst>
              <a:ext uri="{FF2B5EF4-FFF2-40B4-BE49-F238E27FC236}">
                <a16:creationId xmlns:a16="http://schemas.microsoft.com/office/drawing/2014/main" id="{76AFD61F-FBED-2F52-9AC4-82FBB29943A8}"/>
              </a:ext>
            </a:extLst>
          </p:cNvPr>
          <p:cNvSpPr txBox="1"/>
          <p:nvPr/>
        </p:nvSpPr>
        <p:spPr>
          <a:xfrm>
            <a:off x="3632" y="9556637"/>
            <a:ext cx="3127904" cy="461665"/>
          </a:xfrm>
          <a:prstGeom prst="rect">
            <a:avLst/>
          </a:prstGeom>
          <a:noFill/>
        </p:spPr>
        <p:txBody>
          <a:bodyPr wrap="square" rtlCol="0" anchor="ctr">
            <a:spAutoFit/>
          </a:bodyPr>
          <a:lstStyle/>
          <a:p>
            <a:pPr algn="ctr"/>
            <a:r>
              <a:rPr lang="en-US" sz="1200" b="1" dirty="0">
                <a:solidFill>
                  <a:schemeClr val="bg1"/>
                </a:solidFill>
              </a:rPr>
              <a:t>Bloomington </a:t>
            </a:r>
            <a:r>
              <a:rPr lang="en-US" sz="1200" b="1" dirty="0">
                <a:solidFill>
                  <a:srgbClr val="BC9353"/>
                </a:solidFill>
              </a:rPr>
              <a:t>|</a:t>
            </a:r>
            <a:r>
              <a:rPr lang="en-US" sz="1200" b="1" dirty="0">
                <a:solidFill>
                  <a:schemeClr val="bg1"/>
                </a:solidFill>
              </a:rPr>
              <a:t> Decatur </a:t>
            </a:r>
            <a:r>
              <a:rPr lang="en-US" sz="1200" b="1" dirty="0">
                <a:solidFill>
                  <a:srgbClr val="BC9353"/>
                </a:solidFill>
              </a:rPr>
              <a:t>|</a:t>
            </a:r>
            <a:r>
              <a:rPr lang="en-US" sz="1200" b="1" dirty="0">
                <a:solidFill>
                  <a:schemeClr val="bg1"/>
                </a:solidFill>
              </a:rPr>
              <a:t> Kankakee  Mattoon </a:t>
            </a:r>
            <a:r>
              <a:rPr lang="en-US" sz="1200" b="1" dirty="0">
                <a:solidFill>
                  <a:srgbClr val="BC9353"/>
                </a:solidFill>
              </a:rPr>
              <a:t>|</a:t>
            </a:r>
            <a:r>
              <a:rPr lang="en-US" sz="1200" b="1" dirty="0">
                <a:solidFill>
                  <a:schemeClr val="bg1"/>
                </a:solidFill>
              </a:rPr>
              <a:t> Peoria </a:t>
            </a:r>
            <a:r>
              <a:rPr lang="en-US" sz="1200" b="1" dirty="0">
                <a:solidFill>
                  <a:srgbClr val="BC9353"/>
                </a:solidFill>
              </a:rPr>
              <a:t>|</a:t>
            </a:r>
            <a:r>
              <a:rPr lang="en-US" sz="1200" b="1" dirty="0">
                <a:solidFill>
                  <a:schemeClr val="bg1"/>
                </a:solidFill>
              </a:rPr>
              <a:t> Springfield</a:t>
            </a:r>
            <a:endParaRPr lang="en-US" sz="1600" b="1" dirty="0">
              <a:solidFill>
                <a:schemeClr val="bg1"/>
              </a:solidFill>
            </a:endParaRPr>
          </a:p>
        </p:txBody>
      </p:sp>
      <p:pic>
        <p:nvPicPr>
          <p:cNvPr id="18" name="Picture 17">
            <a:extLst>
              <a:ext uri="{FF2B5EF4-FFF2-40B4-BE49-F238E27FC236}">
                <a16:creationId xmlns:a16="http://schemas.microsoft.com/office/drawing/2014/main" id="{F9D8F65B-521D-5DD8-3023-B51661DE8574}"/>
              </a:ext>
            </a:extLst>
          </p:cNvPr>
          <p:cNvPicPr>
            <a:picLocks noChangeAspect="1"/>
          </p:cNvPicPr>
          <p:nvPr/>
        </p:nvPicPr>
        <p:blipFill>
          <a:blip r:embed="rId4"/>
          <a:stretch>
            <a:fillRect/>
          </a:stretch>
        </p:blipFill>
        <p:spPr>
          <a:xfrm>
            <a:off x="458898" y="4901762"/>
            <a:ext cx="6873240" cy="324612"/>
          </a:xfrm>
          <a:prstGeom prst="rect">
            <a:avLst/>
          </a:prstGeom>
        </p:spPr>
      </p:pic>
      <p:sp>
        <p:nvSpPr>
          <p:cNvPr id="5" name="AutoShape 4">
            <a:extLst>
              <a:ext uri="{FF2B5EF4-FFF2-40B4-BE49-F238E27FC236}">
                <a16:creationId xmlns:a16="http://schemas.microsoft.com/office/drawing/2014/main" id="{F92050CC-F6C6-F983-4B22-07094C951D14}"/>
              </a:ext>
            </a:extLst>
          </p:cNvPr>
          <p:cNvSpPr>
            <a:spLocks noChangeArrowheads="1"/>
          </p:cNvSpPr>
          <p:nvPr/>
        </p:nvSpPr>
        <p:spPr bwMode="auto">
          <a:xfrm>
            <a:off x="5854468" y="3962214"/>
            <a:ext cx="878187" cy="443485"/>
          </a:xfrm>
          <a:prstGeom prst="leftArrow">
            <a:avLst>
              <a:gd name="adj1" fmla="val 50000"/>
              <a:gd name="adj2" fmla="val 57718"/>
            </a:avLst>
          </a:prstGeom>
          <a:solidFill>
            <a:srgbClr val="BC9353"/>
          </a:solidFill>
          <a:ln w="254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algn="ctr" defTabSz="914400" eaLnBrk="0" fontAlgn="base" hangingPunct="0">
              <a:spcBef>
                <a:spcPct val="0"/>
              </a:spcBef>
              <a:spcAft>
                <a:spcPct val="0"/>
              </a:spcAft>
            </a:pPr>
            <a:r>
              <a:rPr lang="en-US" altLang="en-US" sz="1000" b="1" dirty="0">
                <a:solidFill>
                  <a:srgbClr val="000000"/>
                </a:solidFill>
                <a:latin typeface="Calibri" panose="020F0502020204030204" pitchFamily="34" charset="0"/>
              </a:rPr>
              <a:t>For Sale</a:t>
            </a:r>
          </a:p>
        </p:txBody>
      </p:sp>
      <p:sp>
        <p:nvSpPr>
          <p:cNvPr id="13" name="Rectangle 12">
            <a:extLst>
              <a:ext uri="{FF2B5EF4-FFF2-40B4-BE49-F238E27FC236}">
                <a16:creationId xmlns:a16="http://schemas.microsoft.com/office/drawing/2014/main" id="{02AAF676-A72A-2AA0-81C8-C2E66650AF58}"/>
              </a:ext>
            </a:extLst>
          </p:cNvPr>
          <p:cNvSpPr/>
          <p:nvPr/>
        </p:nvSpPr>
        <p:spPr>
          <a:xfrm>
            <a:off x="1681163" y="872065"/>
            <a:ext cx="4430146" cy="246194"/>
          </a:xfrm>
          <a:prstGeom prst="rect">
            <a:avLst/>
          </a:prstGeom>
          <a:solidFill>
            <a:srgbClr val="0D4E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latin typeface="Arial" panose="020B0604020202020204" pitchFamily="34" charset="0"/>
                <a:cs typeface="Arial" panose="020B0604020202020204" pitchFamily="34" charset="0"/>
              </a:rPr>
              <a:t>Coles Co. – Humboldt Twp T.13N.-R.8E.</a:t>
            </a:r>
            <a:r>
              <a:rPr lang="en-US" sz="1200" b="1" dirty="0">
                <a:latin typeface="Arial" panose="020B0604020202020204" pitchFamily="34" charset="0"/>
                <a:cs typeface="Arial" panose="020B0604020202020204" pitchFamily="34" charset="0"/>
              </a:rPr>
              <a:t>	</a:t>
            </a:r>
          </a:p>
        </p:txBody>
      </p:sp>
      <p:pic>
        <p:nvPicPr>
          <p:cNvPr id="14" name="Picture 13" descr="A map of a neighborhood&#10;&#10;Description automatically generated">
            <a:extLst>
              <a:ext uri="{FF2B5EF4-FFF2-40B4-BE49-F238E27FC236}">
                <a16:creationId xmlns:a16="http://schemas.microsoft.com/office/drawing/2014/main" id="{124AE4B9-4C7B-D853-9C08-196601D190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4256" y="1196863"/>
            <a:ext cx="6091237" cy="3497361"/>
          </a:xfrm>
          <a:prstGeom prst="rect">
            <a:avLst/>
          </a:prstGeom>
        </p:spPr>
      </p:pic>
      <p:pic>
        <p:nvPicPr>
          <p:cNvPr id="19" name="Picture 18" descr="A map of a state&#10;&#10;Description automatically generated">
            <a:extLst>
              <a:ext uri="{FF2B5EF4-FFF2-40B4-BE49-F238E27FC236}">
                <a16:creationId xmlns:a16="http://schemas.microsoft.com/office/drawing/2014/main" id="{E36AD9A5-77D8-045D-1292-736BB19A0B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67584" y="5158466"/>
            <a:ext cx="4533900" cy="4061460"/>
          </a:xfrm>
          <a:prstGeom prst="rect">
            <a:avLst/>
          </a:prstGeom>
        </p:spPr>
      </p:pic>
      <p:cxnSp>
        <p:nvCxnSpPr>
          <p:cNvPr id="21" name="Straight Arrow Connector 20">
            <a:extLst>
              <a:ext uri="{FF2B5EF4-FFF2-40B4-BE49-F238E27FC236}">
                <a16:creationId xmlns:a16="http://schemas.microsoft.com/office/drawing/2014/main" id="{662CFB9B-EA95-BB64-888B-DD8C7654299E}"/>
              </a:ext>
            </a:extLst>
          </p:cNvPr>
          <p:cNvCxnSpPr>
            <a:cxnSpLocks/>
          </p:cNvCxnSpPr>
          <p:nvPr/>
        </p:nvCxnSpPr>
        <p:spPr>
          <a:xfrm flipH="1">
            <a:off x="3949874" y="6480824"/>
            <a:ext cx="2372469" cy="88448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8" name="TextBox 27">
            <a:extLst>
              <a:ext uri="{FF2B5EF4-FFF2-40B4-BE49-F238E27FC236}">
                <a16:creationId xmlns:a16="http://schemas.microsoft.com/office/drawing/2014/main" id="{E5C30E82-A2CA-CEDB-AA1C-47C5863FC243}"/>
              </a:ext>
            </a:extLst>
          </p:cNvPr>
          <p:cNvSpPr txBox="1"/>
          <p:nvPr/>
        </p:nvSpPr>
        <p:spPr>
          <a:xfrm>
            <a:off x="6322343" y="6101859"/>
            <a:ext cx="1009795" cy="369332"/>
          </a:xfrm>
          <a:prstGeom prst="rect">
            <a:avLst/>
          </a:prstGeom>
          <a:solidFill>
            <a:srgbClr val="0D4E95"/>
          </a:solidFill>
          <a:ln w="15875">
            <a:solidFill>
              <a:schemeClr val="tx1"/>
            </a:solidFill>
          </a:ln>
        </p:spPr>
        <p:txBody>
          <a:bodyPr wrap="square" rtlCol="0">
            <a:spAutoFit/>
          </a:bodyPr>
          <a:lstStyle/>
          <a:p>
            <a:r>
              <a:rPr lang="en-US" dirty="0">
                <a:solidFill>
                  <a:schemeClr val="bg1"/>
                </a:solidFill>
              </a:rPr>
              <a:t>For Sale</a:t>
            </a:r>
          </a:p>
        </p:txBody>
      </p:sp>
      <p:sp>
        <p:nvSpPr>
          <p:cNvPr id="30" name="TextBox 29">
            <a:extLst>
              <a:ext uri="{FF2B5EF4-FFF2-40B4-BE49-F238E27FC236}">
                <a16:creationId xmlns:a16="http://schemas.microsoft.com/office/drawing/2014/main" id="{EA9B412A-5B91-5D26-B0F3-36970D05DC16}"/>
              </a:ext>
            </a:extLst>
          </p:cNvPr>
          <p:cNvSpPr txBox="1"/>
          <p:nvPr/>
        </p:nvSpPr>
        <p:spPr>
          <a:xfrm>
            <a:off x="4950914" y="2767510"/>
            <a:ext cx="1525043" cy="307777"/>
          </a:xfrm>
          <a:prstGeom prst="rect">
            <a:avLst/>
          </a:prstGeom>
          <a:solidFill>
            <a:srgbClr val="0D4E95"/>
          </a:solidFill>
          <a:ln>
            <a:solidFill>
              <a:schemeClr val="tx1"/>
            </a:solidFill>
          </a:ln>
        </p:spPr>
        <p:txBody>
          <a:bodyPr wrap="square" rtlCol="0">
            <a:spAutoFit/>
          </a:bodyPr>
          <a:lstStyle/>
          <a:p>
            <a:r>
              <a:rPr lang="en-US" sz="1400" dirty="0">
                <a:solidFill>
                  <a:schemeClr val="bg1"/>
                </a:solidFill>
              </a:rPr>
              <a:t>Co Rd 16 (1500N)</a:t>
            </a:r>
          </a:p>
        </p:txBody>
      </p:sp>
      <p:sp>
        <p:nvSpPr>
          <p:cNvPr id="31" name="TextBox 30">
            <a:extLst>
              <a:ext uri="{FF2B5EF4-FFF2-40B4-BE49-F238E27FC236}">
                <a16:creationId xmlns:a16="http://schemas.microsoft.com/office/drawing/2014/main" id="{E692D88E-3EEA-F3C9-B34B-ACD90E3F7674}"/>
              </a:ext>
            </a:extLst>
          </p:cNvPr>
          <p:cNvSpPr txBox="1"/>
          <p:nvPr/>
        </p:nvSpPr>
        <p:spPr>
          <a:xfrm>
            <a:off x="6668089" y="2980763"/>
            <a:ext cx="400110" cy="1333097"/>
          </a:xfrm>
          <a:prstGeom prst="rect">
            <a:avLst/>
          </a:prstGeom>
          <a:solidFill>
            <a:srgbClr val="0D4E95"/>
          </a:solidFill>
          <a:ln>
            <a:solidFill>
              <a:schemeClr val="tx1"/>
            </a:solidFill>
          </a:ln>
        </p:spPr>
        <p:txBody>
          <a:bodyPr vert="vert270" wrap="square" rtlCol="0">
            <a:spAutoFit/>
          </a:bodyPr>
          <a:lstStyle/>
          <a:p>
            <a:r>
              <a:rPr lang="en-US" sz="1400" dirty="0">
                <a:solidFill>
                  <a:schemeClr val="bg1"/>
                </a:solidFill>
              </a:rPr>
              <a:t>N Co Rd 1100E</a:t>
            </a:r>
          </a:p>
        </p:txBody>
      </p:sp>
    </p:spTree>
    <p:extLst>
      <p:ext uri="{BB962C8B-B14F-4D97-AF65-F5344CB8AC3E}">
        <p14:creationId xmlns:p14="http://schemas.microsoft.com/office/powerpoint/2010/main" val="343751421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9E26A5A-0F33-7523-9114-D991C60C7BEF}"/>
              </a:ext>
            </a:extLst>
          </p:cNvPr>
          <p:cNvSpPr/>
          <p:nvPr/>
        </p:nvSpPr>
        <p:spPr>
          <a:xfrm>
            <a:off x="-15533" y="549740"/>
            <a:ext cx="7787934" cy="8965717"/>
          </a:xfrm>
          <a:prstGeom prst="rect">
            <a:avLst/>
          </a:prstGeom>
          <a:solidFill>
            <a:schemeClr val="bg1">
              <a:lumMod val="85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569637B8-6ECB-48AA-3284-EB18DD53A4F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91942" y="6595929"/>
            <a:ext cx="3883488" cy="2912616"/>
          </a:xfrm>
          <a:prstGeom prst="rect">
            <a:avLst/>
          </a:prstGeom>
        </p:spPr>
      </p:pic>
      <p:sp>
        <p:nvSpPr>
          <p:cNvPr id="7" name="Rectangle 6">
            <a:extLst>
              <a:ext uri="{FF2B5EF4-FFF2-40B4-BE49-F238E27FC236}">
                <a16:creationId xmlns:a16="http://schemas.microsoft.com/office/drawing/2014/main" id="{81B81A6B-D23E-50DF-BBB8-87C08D2975C2}"/>
              </a:ext>
            </a:extLst>
          </p:cNvPr>
          <p:cNvSpPr/>
          <p:nvPr/>
        </p:nvSpPr>
        <p:spPr>
          <a:xfrm>
            <a:off x="0" y="9515474"/>
            <a:ext cx="7772400" cy="548640"/>
          </a:xfrm>
          <a:prstGeom prst="rect">
            <a:avLst/>
          </a:prstGeom>
          <a:solidFill>
            <a:srgbClr val="0D4E95"/>
          </a:solidFill>
          <a:ln>
            <a:solidFill>
              <a:srgbClr val="0D4E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53AC94DC-A49B-51D4-CFBF-4EBB0A368BCB}"/>
              </a:ext>
            </a:extLst>
          </p:cNvPr>
          <p:cNvSpPr/>
          <p:nvPr/>
        </p:nvSpPr>
        <p:spPr>
          <a:xfrm>
            <a:off x="-12424" y="1100"/>
            <a:ext cx="7791036" cy="731520"/>
          </a:xfrm>
          <a:prstGeom prst="rect">
            <a:avLst/>
          </a:prstGeom>
          <a:solidFill>
            <a:srgbClr val="0D4E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solidFill>
              <a:cs typeface="Dreaming Outloud Script Pro" panose="020F0502020204030204" pitchFamily="66" charset="0"/>
            </a:endParaRPr>
          </a:p>
        </p:txBody>
      </p:sp>
      <p:pic>
        <p:nvPicPr>
          <p:cNvPr id="15" name="Picture 14" descr="A black and white sign with white text&#10;&#10;Description automatically generated">
            <a:extLst>
              <a:ext uri="{FF2B5EF4-FFF2-40B4-BE49-F238E27FC236}">
                <a16:creationId xmlns:a16="http://schemas.microsoft.com/office/drawing/2014/main" id="{51827644-4BA4-7827-62FE-B326CCA0C2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1433" y="9517641"/>
            <a:ext cx="1533061" cy="539659"/>
          </a:xfrm>
          <a:prstGeom prst="rect">
            <a:avLst/>
          </a:prstGeom>
        </p:spPr>
      </p:pic>
      <p:sp>
        <p:nvSpPr>
          <p:cNvPr id="12" name="TextBox 11">
            <a:extLst>
              <a:ext uri="{FF2B5EF4-FFF2-40B4-BE49-F238E27FC236}">
                <a16:creationId xmlns:a16="http://schemas.microsoft.com/office/drawing/2014/main" id="{EE41DE1C-E06E-796C-F72B-D3585F5EEF3A}"/>
              </a:ext>
            </a:extLst>
          </p:cNvPr>
          <p:cNvSpPr txBox="1"/>
          <p:nvPr/>
        </p:nvSpPr>
        <p:spPr>
          <a:xfrm>
            <a:off x="4351458" y="9596245"/>
            <a:ext cx="3127904" cy="338554"/>
          </a:xfrm>
          <a:prstGeom prst="rect">
            <a:avLst/>
          </a:prstGeom>
          <a:noFill/>
        </p:spPr>
        <p:txBody>
          <a:bodyPr wrap="square" rtlCol="0" anchor="ctr">
            <a:spAutoFit/>
          </a:bodyPr>
          <a:lstStyle/>
          <a:p>
            <a:pPr algn="ctr"/>
            <a:r>
              <a:rPr lang="en-US" sz="1600" b="1" dirty="0">
                <a:solidFill>
                  <a:schemeClr val="bg1"/>
                </a:solidFill>
              </a:rPr>
              <a:t>www.firstmidag.com</a:t>
            </a:r>
            <a:endParaRPr lang="en-US" sz="2000" b="1" dirty="0">
              <a:solidFill>
                <a:schemeClr val="bg1"/>
              </a:solidFill>
            </a:endParaRPr>
          </a:p>
        </p:txBody>
      </p:sp>
      <p:sp>
        <p:nvSpPr>
          <p:cNvPr id="2" name="Slide Number Placeholder 1">
            <a:extLst>
              <a:ext uri="{FF2B5EF4-FFF2-40B4-BE49-F238E27FC236}">
                <a16:creationId xmlns:a16="http://schemas.microsoft.com/office/drawing/2014/main" id="{EAA0E3BA-F23E-6E78-212B-1EFCFEF5AB2C}"/>
              </a:ext>
            </a:extLst>
          </p:cNvPr>
          <p:cNvSpPr>
            <a:spLocks noGrp="1"/>
          </p:cNvSpPr>
          <p:nvPr>
            <p:ph type="sldNum" sz="quarter" idx="12"/>
          </p:nvPr>
        </p:nvSpPr>
        <p:spPr>
          <a:xfrm>
            <a:off x="5915410" y="9497763"/>
            <a:ext cx="1748790" cy="535517"/>
          </a:xfrm>
        </p:spPr>
        <p:txBody>
          <a:bodyPr/>
          <a:lstStyle/>
          <a:p>
            <a:fld id="{49967F9E-925A-4252-B56C-3E6B4C0F13B9}" type="slidenum">
              <a:rPr lang="en-US" sz="1600" b="1" smtClean="0">
                <a:solidFill>
                  <a:srgbClr val="BC9353"/>
                </a:solidFill>
              </a:rPr>
              <a:t>5</a:t>
            </a:fld>
            <a:endParaRPr lang="en-US" sz="1600" b="1" dirty="0">
              <a:solidFill>
                <a:srgbClr val="BC9353"/>
              </a:solidFill>
            </a:endParaRPr>
          </a:p>
        </p:txBody>
      </p:sp>
      <p:sp>
        <p:nvSpPr>
          <p:cNvPr id="6" name="TextBox 5">
            <a:extLst>
              <a:ext uri="{FF2B5EF4-FFF2-40B4-BE49-F238E27FC236}">
                <a16:creationId xmlns:a16="http://schemas.microsoft.com/office/drawing/2014/main" id="{2D3BD102-D3E9-756D-1266-01E399847210}"/>
              </a:ext>
            </a:extLst>
          </p:cNvPr>
          <p:cNvSpPr txBox="1"/>
          <p:nvPr/>
        </p:nvSpPr>
        <p:spPr>
          <a:xfrm>
            <a:off x="-33963" y="-2472"/>
            <a:ext cx="7778612" cy="369332"/>
          </a:xfrm>
          <a:prstGeom prst="rect">
            <a:avLst/>
          </a:prstGeom>
          <a:noFill/>
        </p:spPr>
        <p:txBody>
          <a:bodyPr wrap="square" rtlCol="0">
            <a:spAutoFit/>
          </a:bodyPr>
          <a:lstStyle/>
          <a:p>
            <a:pPr algn="ctr"/>
            <a:r>
              <a:rPr lang="en-US" b="1" dirty="0">
                <a:solidFill>
                  <a:schemeClr val="bg1"/>
                </a:solidFill>
              </a:rPr>
              <a:t>Farr Farm </a:t>
            </a:r>
            <a:r>
              <a:rPr lang="en-US" b="1" dirty="0">
                <a:solidFill>
                  <a:srgbClr val="BC9353"/>
                </a:solidFill>
              </a:rPr>
              <a:t>|</a:t>
            </a:r>
            <a:r>
              <a:rPr lang="en-US" b="1" dirty="0">
                <a:solidFill>
                  <a:schemeClr val="bg1"/>
                </a:solidFill>
              </a:rPr>
              <a:t> Coles County</a:t>
            </a:r>
            <a:r>
              <a:rPr lang="en-US" b="1" dirty="0">
                <a:solidFill>
                  <a:srgbClr val="BC9353"/>
                </a:solidFill>
              </a:rPr>
              <a:t> |</a:t>
            </a:r>
            <a:r>
              <a:rPr lang="en-US" b="1" dirty="0">
                <a:solidFill>
                  <a:schemeClr val="bg1"/>
                </a:solidFill>
              </a:rPr>
              <a:t> Farmland Auction</a:t>
            </a:r>
          </a:p>
        </p:txBody>
      </p:sp>
      <p:sp>
        <p:nvSpPr>
          <p:cNvPr id="9" name="TextBox 8">
            <a:extLst>
              <a:ext uri="{FF2B5EF4-FFF2-40B4-BE49-F238E27FC236}">
                <a16:creationId xmlns:a16="http://schemas.microsoft.com/office/drawing/2014/main" id="{8A125ADB-04AD-4813-17DE-956DC7D8E0DC}"/>
              </a:ext>
            </a:extLst>
          </p:cNvPr>
          <p:cNvSpPr txBox="1"/>
          <p:nvPr/>
        </p:nvSpPr>
        <p:spPr>
          <a:xfrm>
            <a:off x="6212" y="322903"/>
            <a:ext cx="7778612" cy="369332"/>
          </a:xfrm>
          <a:prstGeom prst="rect">
            <a:avLst/>
          </a:prstGeom>
          <a:noFill/>
        </p:spPr>
        <p:txBody>
          <a:bodyPr wrap="square" rtlCol="0">
            <a:spAutoFit/>
          </a:bodyPr>
          <a:lstStyle/>
          <a:p>
            <a:pPr algn="ctr"/>
            <a:r>
              <a:rPr lang="en-US" b="1" dirty="0">
                <a:solidFill>
                  <a:schemeClr val="bg1"/>
                </a:solidFill>
              </a:rPr>
              <a:t>Photographs</a:t>
            </a:r>
          </a:p>
        </p:txBody>
      </p:sp>
      <p:pic>
        <p:nvPicPr>
          <p:cNvPr id="13" name="Picture 12">
            <a:extLst>
              <a:ext uri="{FF2B5EF4-FFF2-40B4-BE49-F238E27FC236}">
                <a16:creationId xmlns:a16="http://schemas.microsoft.com/office/drawing/2014/main" id="{E0358AAA-B6EF-A4F1-18CE-8F86A953F51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490" y="744187"/>
            <a:ext cx="7763121" cy="5822340"/>
          </a:xfrm>
          <a:prstGeom prst="rect">
            <a:avLst/>
          </a:prstGeom>
        </p:spPr>
      </p:pic>
      <p:pic>
        <p:nvPicPr>
          <p:cNvPr id="14" name="Picture 13">
            <a:extLst>
              <a:ext uri="{FF2B5EF4-FFF2-40B4-BE49-F238E27FC236}">
                <a16:creationId xmlns:a16="http://schemas.microsoft.com/office/drawing/2014/main" id="{39E93970-DE6A-DF0B-9006-CCB66355250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240" y="6603250"/>
            <a:ext cx="3863966" cy="2897974"/>
          </a:xfrm>
          <a:prstGeom prst="rect">
            <a:avLst/>
          </a:prstGeom>
        </p:spPr>
      </p:pic>
      <p:cxnSp>
        <p:nvCxnSpPr>
          <p:cNvPr id="8" name="Straight Connector 7">
            <a:extLst>
              <a:ext uri="{FF2B5EF4-FFF2-40B4-BE49-F238E27FC236}">
                <a16:creationId xmlns:a16="http://schemas.microsoft.com/office/drawing/2014/main" id="{31706D55-4CA4-7F95-2049-170B0D3452EC}"/>
              </a:ext>
            </a:extLst>
          </p:cNvPr>
          <p:cNvCxnSpPr>
            <a:cxnSpLocks/>
          </p:cNvCxnSpPr>
          <p:nvPr/>
        </p:nvCxnSpPr>
        <p:spPr>
          <a:xfrm>
            <a:off x="-15534" y="732620"/>
            <a:ext cx="7800358" cy="0"/>
          </a:xfrm>
          <a:prstGeom prst="line">
            <a:avLst/>
          </a:prstGeom>
          <a:ln>
            <a:solidFill>
              <a:srgbClr val="BC9353"/>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C7EA098C-3415-9145-5F62-4A67DA708D7E}"/>
              </a:ext>
            </a:extLst>
          </p:cNvPr>
          <p:cNvCxnSpPr>
            <a:cxnSpLocks/>
          </p:cNvCxnSpPr>
          <p:nvPr/>
        </p:nvCxnSpPr>
        <p:spPr>
          <a:xfrm flipH="1">
            <a:off x="3865195" y="6582220"/>
            <a:ext cx="10840" cy="2923698"/>
          </a:xfrm>
          <a:prstGeom prst="line">
            <a:avLst/>
          </a:prstGeom>
          <a:ln w="571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96CA81FE-11D1-E8DC-4F32-265BCB5C550B}"/>
              </a:ext>
            </a:extLst>
          </p:cNvPr>
          <p:cNvCxnSpPr>
            <a:cxnSpLocks/>
          </p:cNvCxnSpPr>
          <p:nvPr/>
        </p:nvCxnSpPr>
        <p:spPr>
          <a:xfrm>
            <a:off x="-25999" y="6568488"/>
            <a:ext cx="7818120" cy="0"/>
          </a:xfrm>
          <a:prstGeom prst="line">
            <a:avLst/>
          </a:prstGeom>
          <a:ln w="571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ECFB357C-B1B2-8E69-75BA-6CA3D9E8C6D6}"/>
              </a:ext>
            </a:extLst>
          </p:cNvPr>
          <p:cNvCxnSpPr>
            <a:cxnSpLocks/>
          </p:cNvCxnSpPr>
          <p:nvPr/>
        </p:nvCxnSpPr>
        <p:spPr>
          <a:xfrm>
            <a:off x="-14587" y="9508660"/>
            <a:ext cx="7800358" cy="0"/>
          </a:xfrm>
          <a:prstGeom prst="line">
            <a:avLst/>
          </a:prstGeom>
          <a:ln>
            <a:solidFill>
              <a:srgbClr val="BC9353"/>
            </a:solidFill>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54D48F7B-3727-7CE0-F711-F057F5137A1E}"/>
              </a:ext>
            </a:extLst>
          </p:cNvPr>
          <p:cNvSpPr txBox="1"/>
          <p:nvPr/>
        </p:nvSpPr>
        <p:spPr>
          <a:xfrm>
            <a:off x="3632" y="9556637"/>
            <a:ext cx="3127904" cy="461665"/>
          </a:xfrm>
          <a:prstGeom prst="rect">
            <a:avLst/>
          </a:prstGeom>
          <a:noFill/>
        </p:spPr>
        <p:txBody>
          <a:bodyPr wrap="square" rtlCol="0" anchor="ctr">
            <a:spAutoFit/>
          </a:bodyPr>
          <a:lstStyle/>
          <a:p>
            <a:pPr algn="ctr"/>
            <a:r>
              <a:rPr lang="en-US" sz="1200" b="1" dirty="0">
                <a:solidFill>
                  <a:schemeClr val="bg1"/>
                </a:solidFill>
              </a:rPr>
              <a:t>Bloomington </a:t>
            </a:r>
            <a:r>
              <a:rPr lang="en-US" sz="1200" b="1" dirty="0">
                <a:solidFill>
                  <a:srgbClr val="BC9353"/>
                </a:solidFill>
              </a:rPr>
              <a:t>|</a:t>
            </a:r>
            <a:r>
              <a:rPr lang="en-US" sz="1200" b="1" dirty="0">
                <a:solidFill>
                  <a:schemeClr val="bg1"/>
                </a:solidFill>
              </a:rPr>
              <a:t> Decatur </a:t>
            </a:r>
            <a:r>
              <a:rPr lang="en-US" sz="1200" b="1" dirty="0">
                <a:solidFill>
                  <a:srgbClr val="BC9353"/>
                </a:solidFill>
              </a:rPr>
              <a:t>|</a:t>
            </a:r>
            <a:r>
              <a:rPr lang="en-US" sz="1200" b="1" dirty="0">
                <a:solidFill>
                  <a:schemeClr val="bg1"/>
                </a:solidFill>
              </a:rPr>
              <a:t> Kankakee  Mattoon </a:t>
            </a:r>
            <a:r>
              <a:rPr lang="en-US" sz="1200" b="1" dirty="0">
                <a:solidFill>
                  <a:srgbClr val="BC9353"/>
                </a:solidFill>
              </a:rPr>
              <a:t>|</a:t>
            </a:r>
            <a:r>
              <a:rPr lang="en-US" sz="1200" b="1" dirty="0">
                <a:solidFill>
                  <a:schemeClr val="bg1"/>
                </a:solidFill>
              </a:rPr>
              <a:t> Peoria </a:t>
            </a:r>
            <a:r>
              <a:rPr lang="en-US" sz="1200" b="1" dirty="0">
                <a:solidFill>
                  <a:srgbClr val="BC9353"/>
                </a:solidFill>
              </a:rPr>
              <a:t>|</a:t>
            </a:r>
            <a:r>
              <a:rPr lang="en-US" sz="1200" b="1" dirty="0">
                <a:solidFill>
                  <a:schemeClr val="bg1"/>
                </a:solidFill>
              </a:rPr>
              <a:t> Springfield</a:t>
            </a:r>
            <a:endParaRPr lang="en-US" sz="1600" b="1" dirty="0">
              <a:solidFill>
                <a:schemeClr val="bg1"/>
              </a:solidFill>
            </a:endParaRPr>
          </a:p>
        </p:txBody>
      </p:sp>
    </p:spTree>
    <p:extLst>
      <p:ext uri="{BB962C8B-B14F-4D97-AF65-F5344CB8AC3E}">
        <p14:creationId xmlns:p14="http://schemas.microsoft.com/office/powerpoint/2010/main" val="385005397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1B81A6B-D23E-50DF-BBB8-87C08D2975C2}"/>
              </a:ext>
            </a:extLst>
          </p:cNvPr>
          <p:cNvSpPr/>
          <p:nvPr/>
        </p:nvSpPr>
        <p:spPr>
          <a:xfrm>
            <a:off x="0" y="9515474"/>
            <a:ext cx="7772400" cy="548640"/>
          </a:xfrm>
          <a:prstGeom prst="rect">
            <a:avLst/>
          </a:prstGeom>
          <a:solidFill>
            <a:srgbClr val="0D4E95"/>
          </a:solidFill>
          <a:ln>
            <a:solidFill>
              <a:srgbClr val="0D4E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29E26A5A-0F33-7523-9114-D991C60C7BEF}"/>
              </a:ext>
            </a:extLst>
          </p:cNvPr>
          <p:cNvSpPr/>
          <p:nvPr/>
        </p:nvSpPr>
        <p:spPr>
          <a:xfrm>
            <a:off x="-15534" y="549741"/>
            <a:ext cx="7806569" cy="8956100"/>
          </a:xfrm>
          <a:prstGeom prst="rect">
            <a:avLst/>
          </a:prstGeom>
          <a:solidFill>
            <a:schemeClr val="bg1">
              <a:lumMod val="85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53AC94DC-A49B-51D4-CFBF-4EBB0A368BCB}"/>
              </a:ext>
            </a:extLst>
          </p:cNvPr>
          <p:cNvSpPr/>
          <p:nvPr/>
        </p:nvSpPr>
        <p:spPr>
          <a:xfrm>
            <a:off x="-12424" y="1100"/>
            <a:ext cx="7791036" cy="731520"/>
          </a:xfrm>
          <a:prstGeom prst="rect">
            <a:avLst/>
          </a:prstGeom>
          <a:solidFill>
            <a:srgbClr val="0D4E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solidFill>
              <a:cs typeface="Dreaming Outloud Script Pro" panose="020F0502020204030204" pitchFamily="66" charset="0"/>
            </a:endParaRPr>
          </a:p>
        </p:txBody>
      </p:sp>
      <p:pic>
        <p:nvPicPr>
          <p:cNvPr id="15" name="Picture 14" descr="A black and white sign with white text&#10;&#10;Description automatically generated">
            <a:extLst>
              <a:ext uri="{FF2B5EF4-FFF2-40B4-BE49-F238E27FC236}">
                <a16:creationId xmlns:a16="http://schemas.microsoft.com/office/drawing/2014/main" id="{51827644-4BA4-7827-62FE-B326CCA0C2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1433" y="9517641"/>
            <a:ext cx="1533061" cy="539659"/>
          </a:xfrm>
          <a:prstGeom prst="rect">
            <a:avLst/>
          </a:prstGeom>
        </p:spPr>
      </p:pic>
      <p:cxnSp>
        <p:nvCxnSpPr>
          <p:cNvPr id="10" name="Straight Connector 9">
            <a:extLst>
              <a:ext uri="{FF2B5EF4-FFF2-40B4-BE49-F238E27FC236}">
                <a16:creationId xmlns:a16="http://schemas.microsoft.com/office/drawing/2014/main" id="{ECFB357C-B1B2-8E69-75BA-6CA3D9E8C6D6}"/>
              </a:ext>
            </a:extLst>
          </p:cNvPr>
          <p:cNvCxnSpPr>
            <a:cxnSpLocks/>
          </p:cNvCxnSpPr>
          <p:nvPr/>
        </p:nvCxnSpPr>
        <p:spPr>
          <a:xfrm>
            <a:off x="-15534" y="9497763"/>
            <a:ext cx="7800358" cy="0"/>
          </a:xfrm>
          <a:prstGeom prst="line">
            <a:avLst/>
          </a:prstGeom>
          <a:ln>
            <a:solidFill>
              <a:srgbClr val="BC9353"/>
            </a:solidFill>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EE41DE1C-E06E-796C-F72B-D3585F5EEF3A}"/>
              </a:ext>
            </a:extLst>
          </p:cNvPr>
          <p:cNvSpPr txBox="1"/>
          <p:nvPr/>
        </p:nvSpPr>
        <p:spPr>
          <a:xfrm>
            <a:off x="4351458" y="9596245"/>
            <a:ext cx="3127904" cy="338554"/>
          </a:xfrm>
          <a:prstGeom prst="rect">
            <a:avLst/>
          </a:prstGeom>
          <a:noFill/>
        </p:spPr>
        <p:txBody>
          <a:bodyPr wrap="square" rtlCol="0" anchor="ctr">
            <a:spAutoFit/>
          </a:bodyPr>
          <a:lstStyle/>
          <a:p>
            <a:pPr algn="ctr"/>
            <a:r>
              <a:rPr lang="en-US" sz="1600" b="1" dirty="0">
                <a:solidFill>
                  <a:schemeClr val="bg1"/>
                </a:solidFill>
              </a:rPr>
              <a:t>www.firstmidag.com</a:t>
            </a:r>
            <a:endParaRPr lang="en-US" sz="2000" b="1" dirty="0">
              <a:solidFill>
                <a:schemeClr val="bg1"/>
              </a:solidFill>
            </a:endParaRPr>
          </a:p>
        </p:txBody>
      </p:sp>
      <p:cxnSp>
        <p:nvCxnSpPr>
          <p:cNvPr id="8" name="Straight Connector 7">
            <a:extLst>
              <a:ext uri="{FF2B5EF4-FFF2-40B4-BE49-F238E27FC236}">
                <a16:creationId xmlns:a16="http://schemas.microsoft.com/office/drawing/2014/main" id="{31706D55-4CA4-7F95-2049-170B0D3452EC}"/>
              </a:ext>
            </a:extLst>
          </p:cNvPr>
          <p:cNvCxnSpPr>
            <a:cxnSpLocks/>
          </p:cNvCxnSpPr>
          <p:nvPr/>
        </p:nvCxnSpPr>
        <p:spPr>
          <a:xfrm>
            <a:off x="-15534" y="732620"/>
            <a:ext cx="7800358" cy="0"/>
          </a:xfrm>
          <a:prstGeom prst="line">
            <a:avLst/>
          </a:prstGeom>
          <a:ln>
            <a:solidFill>
              <a:srgbClr val="BC9353"/>
            </a:solidFill>
          </a:ln>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EAA0E3BA-F23E-6E78-212B-1EFCFEF5AB2C}"/>
              </a:ext>
            </a:extLst>
          </p:cNvPr>
          <p:cNvSpPr>
            <a:spLocks noGrp="1"/>
          </p:cNvSpPr>
          <p:nvPr>
            <p:ph type="sldNum" sz="quarter" idx="12"/>
          </p:nvPr>
        </p:nvSpPr>
        <p:spPr>
          <a:xfrm>
            <a:off x="5915410" y="9497763"/>
            <a:ext cx="1748790" cy="535517"/>
          </a:xfrm>
        </p:spPr>
        <p:txBody>
          <a:bodyPr/>
          <a:lstStyle/>
          <a:p>
            <a:fld id="{49967F9E-925A-4252-B56C-3E6B4C0F13B9}" type="slidenum">
              <a:rPr lang="en-US" sz="1600" b="1" smtClean="0">
                <a:solidFill>
                  <a:srgbClr val="BC9353"/>
                </a:solidFill>
              </a:rPr>
              <a:t>6</a:t>
            </a:fld>
            <a:endParaRPr lang="en-US" sz="1600" b="1" dirty="0">
              <a:solidFill>
                <a:srgbClr val="BC9353"/>
              </a:solidFill>
            </a:endParaRPr>
          </a:p>
        </p:txBody>
      </p:sp>
      <p:sp>
        <p:nvSpPr>
          <p:cNvPr id="6" name="TextBox 5">
            <a:extLst>
              <a:ext uri="{FF2B5EF4-FFF2-40B4-BE49-F238E27FC236}">
                <a16:creationId xmlns:a16="http://schemas.microsoft.com/office/drawing/2014/main" id="{2D3BD102-D3E9-756D-1266-01E399847210}"/>
              </a:ext>
            </a:extLst>
          </p:cNvPr>
          <p:cNvSpPr txBox="1"/>
          <p:nvPr/>
        </p:nvSpPr>
        <p:spPr>
          <a:xfrm>
            <a:off x="-33963" y="-2472"/>
            <a:ext cx="7778612" cy="369332"/>
          </a:xfrm>
          <a:prstGeom prst="rect">
            <a:avLst/>
          </a:prstGeom>
          <a:noFill/>
        </p:spPr>
        <p:txBody>
          <a:bodyPr wrap="square" rtlCol="0">
            <a:spAutoFit/>
          </a:bodyPr>
          <a:lstStyle/>
          <a:p>
            <a:pPr algn="ctr"/>
            <a:r>
              <a:rPr lang="en-US" b="1" dirty="0">
                <a:solidFill>
                  <a:schemeClr val="bg1"/>
                </a:solidFill>
              </a:rPr>
              <a:t>Farr Farm </a:t>
            </a:r>
            <a:r>
              <a:rPr lang="en-US" b="1" dirty="0">
                <a:solidFill>
                  <a:srgbClr val="BC9353"/>
                </a:solidFill>
              </a:rPr>
              <a:t>|</a:t>
            </a:r>
            <a:r>
              <a:rPr lang="en-US" b="1" dirty="0">
                <a:solidFill>
                  <a:schemeClr val="bg1"/>
                </a:solidFill>
              </a:rPr>
              <a:t> Coles County</a:t>
            </a:r>
            <a:r>
              <a:rPr lang="en-US" b="1" dirty="0">
                <a:solidFill>
                  <a:srgbClr val="BC9353"/>
                </a:solidFill>
              </a:rPr>
              <a:t> |</a:t>
            </a:r>
            <a:r>
              <a:rPr lang="en-US" b="1" dirty="0">
                <a:solidFill>
                  <a:schemeClr val="bg1"/>
                </a:solidFill>
              </a:rPr>
              <a:t> Farmland Auction</a:t>
            </a:r>
          </a:p>
        </p:txBody>
      </p:sp>
      <p:sp>
        <p:nvSpPr>
          <p:cNvPr id="9" name="TextBox 8">
            <a:extLst>
              <a:ext uri="{FF2B5EF4-FFF2-40B4-BE49-F238E27FC236}">
                <a16:creationId xmlns:a16="http://schemas.microsoft.com/office/drawing/2014/main" id="{8A125ADB-04AD-4813-17DE-956DC7D8E0DC}"/>
              </a:ext>
            </a:extLst>
          </p:cNvPr>
          <p:cNvSpPr txBox="1"/>
          <p:nvPr/>
        </p:nvSpPr>
        <p:spPr>
          <a:xfrm>
            <a:off x="6212" y="322903"/>
            <a:ext cx="7778612" cy="369332"/>
          </a:xfrm>
          <a:prstGeom prst="rect">
            <a:avLst/>
          </a:prstGeom>
          <a:noFill/>
        </p:spPr>
        <p:txBody>
          <a:bodyPr wrap="square" rtlCol="0">
            <a:spAutoFit/>
          </a:bodyPr>
          <a:lstStyle/>
          <a:p>
            <a:pPr algn="ctr"/>
            <a:r>
              <a:rPr lang="en-US" b="1" dirty="0">
                <a:solidFill>
                  <a:schemeClr val="bg1"/>
                </a:solidFill>
              </a:rPr>
              <a:t>Aerial Map</a:t>
            </a:r>
          </a:p>
        </p:txBody>
      </p:sp>
      <p:sp>
        <p:nvSpPr>
          <p:cNvPr id="3" name="TextBox 2">
            <a:extLst>
              <a:ext uri="{FF2B5EF4-FFF2-40B4-BE49-F238E27FC236}">
                <a16:creationId xmlns:a16="http://schemas.microsoft.com/office/drawing/2014/main" id="{FE908E94-195B-4EE5-78C7-ADD45606B5BD}"/>
              </a:ext>
            </a:extLst>
          </p:cNvPr>
          <p:cNvSpPr txBox="1"/>
          <p:nvPr/>
        </p:nvSpPr>
        <p:spPr>
          <a:xfrm>
            <a:off x="3632" y="9556637"/>
            <a:ext cx="3127904" cy="461665"/>
          </a:xfrm>
          <a:prstGeom prst="rect">
            <a:avLst/>
          </a:prstGeom>
          <a:noFill/>
        </p:spPr>
        <p:txBody>
          <a:bodyPr wrap="square" rtlCol="0" anchor="ctr">
            <a:spAutoFit/>
          </a:bodyPr>
          <a:lstStyle/>
          <a:p>
            <a:pPr algn="ctr"/>
            <a:r>
              <a:rPr lang="en-US" sz="1200" b="1" dirty="0">
                <a:solidFill>
                  <a:schemeClr val="bg1"/>
                </a:solidFill>
              </a:rPr>
              <a:t>Bloomington </a:t>
            </a:r>
            <a:r>
              <a:rPr lang="en-US" sz="1200" b="1" dirty="0">
                <a:solidFill>
                  <a:srgbClr val="BC9353"/>
                </a:solidFill>
              </a:rPr>
              <a:t>|</a:t>
            </a:r>
            <a:r>
              <a:rPr lang="en-US" sz="1200" b="1" dirty="0">
                <a:solidFill>
                  <a:schemeClr val="bg1"/>
                </a:solidFill>
              </a:rPr>
              <a:t> Decatur </a:t>
            </a:r>
            <a:r>
              <a:rPr lang="en-US" sz="1200" b="1" dirty="0">
                <a:solidFill>
                  <a:srgbClr val="BC9353"/>
                </a:solidFill>
              </a:rPr>
              <a:t>|</a:t>
            </a:r>
            <a:r>
              <a:rPr lang="en-US" sz="1200" b="1" dirty="0">
                <a:solidFill>
                  <a:schemeClr val="bg1"/>
                </a:solidFill>
              </a:rPr>
              <a:t> Kankakee  Mattoon </a:t>
            </a:r>
            <a:r>
              <a:rPr lang="en-US" sz="1200" b="1" dirty="0">
                <a:solidFill>
                  <a:srgbClr val="BC9353"/>
                </a:solidFill>
              </a:rPr>
              <a:t>|</a:t>
            </a:r>
            <a:r>
              <a:rPr lang="en-US" sz="1200" b="1" dirty="0">
                <a:solidFill>
                  <a:schemeClr val="bg1"/>
                </a:solidFill>
              </a:rPr>
              <a:t> Peoria </a:t>
            </a:r>
            <a:r>
              <a:rPr lang="en-US" sz="1200" b="1" dirty="0">
                <a:solidFill>
                  <a:srgbClr val="BC9353"/>
                </a:solidFill>
              </a:rPr>
              <a:t>|</a:t>
            </a:r>
            <a:r>
              <a:rPr lang="en-US" sz="1200" b="1" dirty="0">
                <a:solidFill>
                  <a:schemeClr val="bg1"/>
                </a:solidFill>
              </a:rPr>
              <a:t> Springfield</a:t>
            </a:r>
            <a:endParaRPr lang="en-US" sz="1600" b="1" dirty="0">
              <a:solidFill>
                <a:schemeClr val="bg1"/>
              </a:solidFill>
            </a:endParaRPr>
          </a:p>
        </p:txBody>
      </p:sp>
      <p:pic>
        <p:nvPicPr>
          <p:cNvPr id="20" name="Picture 19">
            <a:extLst>
              <a:ext uri="{FF2B5EF4-FFF2-40B4-BE49-F238E27FC236}">
                <a16:creationId xmlns:a16="http://schemas.microsoft.com/office/drawing/2014/main" id="{E180B380-32D5-F421-F075-1129F45490F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92357" y="863232"/>
            <a:ext cx="6571209" cy="8503917"/>
          </a:xfrm>
          <a:prstGeom prst="rect">
            <a:avLst/>
          </a:prstGeom>
          <a:ln>
            <a:solidFill>
              <a:schemeClr val="tx1"/>
            </a:solidFill>
          </a:ln>
        </p:spPr>
      </p:pic>
    </p:spTree>
    <p:extLst>
      <p:ext uri="{BB962C8B-B14F-4D97-AF65-F5344CB8AC3E}">
        <p14:creationId xmlns:p14="http://schemas.microsoft.com/office/powerpoint/2010/main" val="333806564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1B81A6B-D23E-50DF-BBB8-87C08D2975C2}"/>
              </a:ext>
            </a:extLst>
          </p:cNvPr>
          <p:cNvSpPr/>
          <p:nvPr/>
        </p:nvSpPr>
        <p:spPr>
          <a:xfrm>
            <a:off x="0" y="9515474"/>
            <a:ext cx="7772400" cy="548640"/>
          </a:xfrm>
          <a:prstGeom prst="rect">
            <a:avLst/>
          </a:prstGeom>
          <a:solidFill>
            <a:srgbClr val="0D4E95"/>
          </a:solidFill>
          <a:ln>
            <a:solidFill>
              <a:srgbClr val="0D4E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29E26A5A-0F33-7523-9114-D991C60C7BEF}"/>
              </a:ext>
            </a:extLst>
          </p:cNvPr>
          <p:cNvSpPr/>
          <p:nvPr/>
        </p:nvSpPr>
        <p:spPr>
          <a:xfrm>
            <a:off x="-15534" y="549741"/>
            <a:ext cx="7806569" cy="8956100"/>
          </a:xfrm>
          <a:prstGeom prst="rect">
            <a:avLst/>
          </a:prstGeom>
          <a:solidFill>
            <a:schemeClr val="bg1">
              <a:lumMod val="85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53AC94DC-A49B-51D4-CFBF-4EBB0A368BCB}"/>
              </a:ext>
            </a:extLst>
          </p:cNvPr>
          <p:cNvSpPr/>
          <p:nvPr/>
        </p:nvSpPr>
        <p:spPr>
          <a:xfrm>
            <a:off x="-12424" y="1100"/>
            <a:ext cx="7791036" cy="731520"/>
          </a:xfrm>
          <a:prstGeom prst="rect">
            <a:avLst/>
          </a:prstGeom>
          <a:solidFill>
            <a:srgbClr val="0D4E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solidFill>
              <a:cs typeface="Dreaming Outloud Script Pro" panose="020F0502020204030204" pitchFamily="66" charset="0"/>
            </a:endParaRPr>
          </a:p>
        </p:txBody>
      </p:sp>
      <p:pic>
        <p:nvPicPr>
          <p:cNvPr id="15" name="Picture 14" descr="A black and white sign with white text&#10;&#10;Description automatically generated">
            <a:extLst>
              <a:ext uri="{FF2B5EF4-FFF2-40B4-BE49-F238E27FC236}">
                <a16:creationId xmlns:a16="http://schemas.microsoft.com/office/drawing/2014/main" id="{51827644-4BA4-7827-62FE-B326CCA0C2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1433" y="9517641"/>
            <a:ext cx="1533061" cy="539659"/>
          </a:xfrm>
          <a:prstGeom prst="rect">
            <a:avLst/>
          </a:prstGeom>
        </p:spPr>
      </p:pic>
      <p:cxnSp>
        <p:nvCxnSpPr>
          <p:cNvPr id="10" name="Straight Connector 9">
            <a:extLst>
              <a:ext uri="{FF2B5EF4-FFF2-40B4-BE49-F238E27FC236}">
                <a16:creationId xmlns:a16="http://schemas.microsoft.com/office/drawing/2014/main" id="{ECFB357C-B1B2-8E69-75BA-6CA3D9E8C6D6}"/>
              </a:ext>
            </a:extLst>
          </p:cNvPr>
          <p:cNvCxnSpPr>
            <a:cxnSpLocks/>
          </p:cNvCxnSpPr>
          <p:nvPr/>
        </p:nvCxnSpPr>
        <p:spPr>
          <a:xfrm>
            <a:off x="-15534" y="9497763"/>
            <a:ext cx="7800358" cy="0"/>
          </a:xfrm>
          <a:prstGeom prst="line">
            <a:avLst/>
          </a:prstGeom>
          <a:ln>
            <a:solidFill>
              <a:srgbClr val="BC9353"/>
            </a:solidFill>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EE41DE1C-E06E-796C-F72B-D3585F5EEF3A}"/>
              </a:ext>
            </a:extLst>
          </p:cNvPr>
          <p:cNvSpPr txBox="1"/>
          <p:nvPr/>
        </p:nvSpPr>
        <p:spPr>
          <a:xfrm>
            <a:off x="4351458" y="9596245"/>
            <a:ext cx="3127904" cy="338554"/>
          </a:xfrm>
          <a:prstGeom prst="rect">
            <a:avLst/>
          </a:prstGeom>
          <a:noFill/>
        </p:spPr>
        <p:txBody>
          <a:bodyPr wrap="square" rtlCol="0" anchor="ctr">
            <a:spAutoFit/>
          </a:bodyPr>
          <a:lstStyle/>
          <a:p>
            <a:pPr algn="ctr"/>
            <a:r>
              <a:rPr lang="en-US" sz="1600" b="1" dirty="0">
                <a:solidFill>
                  <a:schemeClr val="bg1"/>
                </a:solidFill>
              </a:rPr>
              <a:t>www.firstmidag.com</a:t>
            </a:r>
            <a:endParaRPr lang="en-US" sz="2000" b="1" dirty="0">
              <a:solidFill>
                <a:schemeClr val="bg1"/>
              </a:solidFill>
            </a:endParaRPr>
          </a:p>
        </p:txBody>
      </p:sp>
      <p:cxnSp>
        <p:nvCxnSpPr>
          <p:cNvPr id="8" name="Straight Connector 7">
            <a:extLst>
              <a:ext uri="{FF2B5EF4-FFF2-40B4-BE49-F238E27FC236}">
                <a16:creationId xmlns:a16="http://schemas.microsoft.com/office/drawing/2014/main" id="{31706D55-4CA4-7F95-2049-170B0D3452EC}"/>
              </a:ext>
            </a:extLst>
          </p:cNvPr>
          <p:cNvCxnSpPr>
            <a:cxnSpLocks/>
          </p:cNvCxnSpPr>
          <p:nvPr/>
        </p:nvCxnSpPr>
        <p:spPr>
          <a:xfrm>
            <a:off x="-15534" y="732620"/>
            <a:ext cx="7800358" cy="0"/>
          </a:xfrm>
          <a:prstGeom prst="line">
            <a:avLst/>
          </a:prstGeom>
          <a:ln>
            <a:solidFill>
              <a:srgbClr val="BC9353"/>
            </a:solidFill>
          </a:ln>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EAA0E3BA-F23E-6E78-212B-1EFCFEF5AB2C}"/>
              </a:ext>
            </a:extLst>
          </p:cNvPr>
          <p:cNvSpPr>
            <a:spLocks noGrp="1"/>
          </p:cNvSpPr>
          <p:nvPr>
            <p:ph type="sldNum" sz="quarter" idx="12"/>
          </p:nvPr>
        </p:nvSpPr>
        <p:spPr>
          <a:xfrm>
            <a:off x="5915410" y="9497763"/>
            <a:ext cx="1748790" cy="535517"/>
          </a:xfrm>
        </p:spPr>
        <p:txBody>
          <a:bodyPr/>
          <a:lstStyle/>
          <a:p>
            <a:fld id="{49967F9E-925A-4252-B56C-3E6B4C0F13B9}" type="slidenum">
              <a:rPr lang="en-US" sz="1600" b="1" smtClean="0">
                <a:solidFill>
                  <a:srgbClr val="BC9353"/>
                </a:solidFill>
              </a:rPr>
              <a:t>7</a:t>
            </a:fld>
            <a:endParaRPr lang="en-US" sz="1600" b="1" dirty="0">
              <a:solidFill>
                <a:srgbClr val="BC9353"/>
              </a:solidFill>
            </a:endParaRPr>
          </a:p>
        </p:txBody>
      </p:sp>
      <p:sp>
        <p:nvSpPr>
          <p:cNvPr id="6" name="TextBox 5">
            <a:extLst>
              <a:ext uri="{FF2B5EF4-FFF2-40B4-BE49-F238E27FC236}">
                <a16:creationId xmlns:a16="http://schemas.microsoft.com/office/drawing/2014/main" id="{2D3BD102-D3E9-756D-1266-01E399847210}"/>
              </a:ext>
            </a:extLst>
          </p:cNvPr>
          <p:cNvSpPr txBox="1"/>
          <p:nvPr/>
        </p:nvSpPr>
        <p:spPr>
          <a:xfrm>
            <a:off x="-33963" y="-2472"/>
            <a:ext cx="7778612" cy="369332"/>
          </a:xfrm>
          <a:prstGeom prst="rect">
            <a:avLst/>
          </a:prstGeom>
          <a:noFill/>
        </p:spPr>
        <p:txBody>
          <a:bodyPr wrap="square" rtlCol="0">
            <a:spAutoFit/>
          </a:bodyPr>
          <a:lstStyle/>
          <a:p>
            <a:pPr algn="ctr"/>
            <a:r>
              <a:rPr lang="en-US" b="1" dirty="0">
                <a:solidFill>
                  <a:schemeClr val="bg1"/>
                </a:solidFill>
              </a:rPr>
              <a:t>Farr Farm </a:t>
            </a:r>
            <a:r>
              <a:rPr lang="en-US" b="1" dirty="0">
                <a:solidFill>
                  <a:srgbClr val="BC9353"/>
                </a:solidFill>
              </a:rPr>
              <a:t>|</a:t>
            </a:r>
            <a:r>
              <a:rPr lang="en-US" b="1" dirty="0">
                <a:solidFill>
                  <a:schemeClr val="bg1"/>
                </a:solidFill>
              </a:rPr>
              <a:t> Coles County</a:t>
            </a:r>
            <a:r>
              <a:rPr lang="en-US" b="1" dirty="0">
                <a:solidFill>
                  <a:srgbClr val="BC9353"/>
                </a:solidFill>
              </a:rPr>
              <a:t> |</a:t>
            </a:r>
            <a:r>
              <a:rPr lang="en-US" b="1" dirty="0">
                <a:solidFill>
                  <a:schemeClr val="bg1"/>
                </a:solidFill>
              </a:rPr>
              <a:t> Farmland Auction</a:t>
            </a:r>
          </a:p>
        </p:txBody>
      </p:sp>
      <p:sp>
        <p:nvSpPr>
          <p:cNvPr id="9" name="TextBox 8">
            <a:extLst>
              <a:ext uri="{FF2B5EF4-FFF2-40B4-BE49-F238E27FC236}">
                <a16:creationId xmlns:a16="http://schemas.microsoft.com/office/drawing/2014/main" id="{8A125ADB-04AD-4813-17DE-956DC7D8E0DC}"/>
              </a:ext>
            </a:extLst>
          </p:cNvPr>
          <p:cNvSpPr txBox="1"/>
          <p:nvPr/>
        </p:nvSpPr>
        <p:spPr>
          <a:xfrm>
            <a:off x="6212" y="322903"/>
            <a:ext cx="7778612" cy="369332"/>
          </a:xfrm>
          <a:prstGeom prst="rect">
            <a:avLst/>
          </a:prstGeom>
          <a:noFill/>
        </p:spPr>
        <p:txBody>
          <a:bodyPr wrap="square" rtlCol="0">
            <a:spAutoFit/>
          </a:bodyPr>
          <a:lstStyle/>
          <a:p>
            <a:pPr algn="ctr"/>
            <a:r>
              <a:rPr lang="en-US" b="1" dirty="0">
                <a:solidFill>
                  <a:schemeClr val="bg1"/>
                </a:solidFill>
              </a:rPr>
              <a:t>FSA Tract Map</a:t>
            </a:r>
          </a:p>
        </p:txBody>
      </p:sp>
      <p:sp>
        <p:nvSpPr>
          <p:cNvPr id="5" name="Oval 4">
            <a:extLst>
              <a:ext uri="{FF2B5EF4-FFF2-40B4-BE49-F238E27FC236}">
                <a16:creationId xmlns:a16="http://schemas.microsoft.com/office/drawing/2014/main" id="{8B669F31-A867-8077-968B-556A775F480E}"/>
              </a:ext>
            </a:extLst>
          </p:cNvPr>
          <p:cNvSpPr>
            <a:spLocks noChangeArrowheads="1"/>
          </p:cNvSpPr>
          <p:nvPr/>
        </p:nvSpPr>
        <p:spPr bwMode="auto">
          <a:xfrm>
            <a:off x="2461591" y="2946428"/>
            <a:ext cx="304800" cy="295910"/>
          </a:xfrm>
          <a:prstGeom prst="ellipse">
            <a:avLst/>
          </a:prstGeom>
          <a:solidFill>
            <a:srgbClr val="0D4E95"/>
          </a:solidFill>
          <a:ln w="12700">
            <a:round/>
            <a:headEnd/>
            <a:tailEnd/>
          </a:ln>
          <a:effectLst>
            <a:outerShdw dist="38100" dir="8099936" algn="tr" rotWithShape="0">
              <a:srgbClr val="000000">
                <a:alpha val="39999"/>
              </a:srgbClr>
            </a:outerShdw>
          </a:effectLst>
          <a:scene3d>
            <a:camera prst="legacyObliqueFront"/>
            <a:lightRig rig="legacyFlat3" dir="b"/>
          </a:scene3d>
          <a:sp3d prstMaterial="legacyMatte">
            <a:bevelT w="13500" h="13500" prst="angle"/>
            <a:bevelB w="13500" h="13500" prst="angle"/>
            <a:extrusionClr>
              <a:srgbClr val="0D4E95"/>
            </a:extrusionClr>
            <a:contourClr>
              <a:srgbClr val="0D4E95"/>
            </a:contourClr>
          </a:sp3d>
        </p:spPr>
        <p:txBody>
          <a:bodyPr rot="0" vert="horz" wrap="square" lIns="36576" tIns="36576" rIns="36576" bIns="36576" anchor="ctr" anchorCtr="0" upright="1">
            <a:noAutofit/>
          </a:bodyPr>
          <a:lstStyle/>
          <a:p>
            <a:pPr marL="0" marR="0" algn="ctr">
              <a:lnSpc>
                <a:spcPct val="115000"/>
              </a:lnSpc>
              <a:spcBef>
                <a:spcPts val="0"/>
              </a:spcBef>
              <a:spcAft>
                <a:spcPts val="1000"/>
              </a:spcAft>
            </a:pPr>
            <a:r>
              <a:rPr lang="en-US" sz="1000" b="1" dirty="0">
                <a:solidFill>
                  <a:srgbClr val="FFFFFF"/>
                </a:solidFill>
                <a:effectLst/>
                <a:latin typeface="Tw Cen MT" panose="020B0602020104020603" pitchFamily="34" charset="0"/>
                <a:ea typeface="Calibri" panose="020F0502020204030204" pitchFamily="34" charset="0"/>
                <a:cs typeface="Times New Roman" panose="02020603050405020304" pitchFamily="18" charset="0"/>
              </a:rPr>
              <a:t>T1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9B7DA698-1F5C-5A2E-819B-122F72F91B4A}"/>
              </a:ext>
            </a:extLst>
          </p:cNvPr>
          <p:cNvSpPr txBox="1"/>
          <p:nvPr/>
        </p:nvSpPr>
        <p:spPr>
          <a:xfrm>
            <a:off x="3632" y="9556637"/>
            <a:ext cx="3127904" cy="461665"/>
          </a:xfrm>
          <a:prstGeom prst="rect">
            <a:avLst/>
          </a:prstGeom>
          <a:noFill/>
        </p:spPr>
        <p:txBody>
          <a:bodyPr wrap="square" rtlCol="0" anchor="ctr">
            <a:spAutoFit/>
          </a:bodyPr>
          <a:lstStyle/>
          <a:p>
            <a:pPr algn="ctr"/>
            <a:r>
              <a:rPr lang="en-US" sz="1200" b="1" dirty="0">
                <a:solidFill>
                  <a:schemeClr val="bg1"/>
                </a:solidFill>
              </a:rPr>
              <a:t>Bloomington </a:t>
            </a:r>
            <a:r>
              <a:rPr lang="en-US" sz="1200" b="1" dirty="0">
                <a:solidFill>
                  <a:srgbClr val="BC9353"/>
                </a:solidFill>
              </a:rPr>
              <a:t>|</a:t>
            </a:r>
            <a:r>
              <a:rPr lang="en-US" sz="1200" b="1" dirty="0">
                <a:solidFill>
                  <a:schemeClr val="bg1"/>
                </a:solidFill>
              </a:rPr>
              <a:t> Decatur </a:t>
            </a:r>
            <a:r>
              <a:rPr lang="en-US" sz="1200" b="1" dirty="0">
                <a:solidFill>
                  <a:srgbClr val="BC9353"/>
                </a:solidFill>
              </a:rPr>
              <a:t>|</a:t>
            </a:r>
            <a:r>
              <a:rPr lang="en-US" sz="1200" b="1" dirty="0">
                <a:solidFill>
                  <a:schemeClr val="bg1"/>
                </a:solidFill>
              </a:rPr>
              <a:t> Kankakee  Mattoon </a:t>
            </a:r>
            <a:r>
              <a:rPr lang="en-US" sz="1200" b="1" dirty="0">
                <a:solidFill>
                  <a:srgbClr val="BC9353"/>
                </a:solidFill>
              </a:rPr>
              <a:t>|</a:t>
            </a:r>
            <a:r>
              <a:rPr lang="en-US" sz="1200" b="1" dirty="0">
                <a:solidFill>
                  <a:schemeClr val="bg1"/>
                </a:solidFill>
              </a:rPr>
              <a:t> Peoria </a:t>
            </a:r>
            <a:r>
              <a:rPr lang="en-US" sz="1200" b="1" dirty="0">
                <a:solidFill>
                  <a:srgbClr val="BC9353"/>
                </a:solidFill>
              </a:rPr>
              <a:t>|</a:t>
            </a:r>
            <a:r>
              <a:rPr lang="en-US" sz="1200" b="1" dirty="0">
                <a:solidFill>
                  <a:schemeClr val="bg1"/>
                </a:solidFill>
              </a:rPr>
              <a:t> Springfield</a:t>
            </a:r>
            <a:endParaRPr lang="en-US" sz="1600" b="1" dirty="0">
              <a:solidFill>
                <a:schemeClr val="bg1"/>
              </a:solidFill>
            </a:endParaRPr>
          </a:p>
        </p:txBody>
      </p:sp>
      <p:pic>
        <p:nvPicPr>
          <p:cNvPr id="3" name="Picture 2">
            <a:extLst>
              <a:ext uri="{FF2B5EF4-FFF2-40B4-BE49-F238E27FC236}">
                <a16:creationId xmlns:a16="http://schemas.microsoft.com/office/drawing/2014/main" id="{ED5A8E2B-0072-065F-435F-59D11C0EDB1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98755" y="862862"/>
            <a:ext cx="6571780" cy="8504656"/>
          </a:xfrm>
          <a:prstGeom prst="rect">
            <a:avLst/>
          </a:prstGeom>
        </p:spPr>
      </p:pic>
    </p:spTree>
    <p:extLst>
      <p:ext uri="{BB962C8B-B14F-4D97-AF65-F5344CB8AC3E}">
        <p14:creationId xmlns:p14="http://schemas.microsoft.com/office/powerpoint/2010/main" val="382267340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1B81A6B-D23E-50DF-BBB8-87C08D2975C2}"/>
              </a:ext>
            </a:extLst>
          </p:cNvPr>
          <p:cNvSpPr/>
          <p:nvPr/>
        </p:nvSpPr>
        <p:spPr>
          <a:xfrm>
            <a:off x="0" y="9515474"/>
            <a:ext cx="7772400" cy="548640"/>
          </a:xfrm>
          <a:prstGeom prst="rect">
            <a:avLst/>
          </a:prstGeom>
          <a:solidFill>
            <a:srgbClr val="0D4E95"/>
          </a:solidFill>
          <a:ln>
            <a:solidFill>
              <a:srgbClr val="0D4E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29E26A5A-0F33-7523-9114-D991C60C7BEF}"/>
              </a:ext>
            </a:extLst>
          </p:cNvPr>
          <p:cNvSpPr/>
          <p:nvPr/>
        </p:nvSpPr>
        <p:spPr>
          <a:xfrm>
            <a:off x="-15534" y="549741"/>
            <a:ext cx="7806569" cy="8956100"/>
          </a:xfrm>
          <a:prstGeom prst="rect">
            <a:avLst/>
          </a:prstGeom>
          <a:solidFill>
            <a:schemeClr val="bg1">
              <a:lumMod val="85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53AC94DC-A49B-51D4-CFBF-4EBB0A368BCB}"/>
              </a:ext>
            </a:extLst>
          </p:cNvPr>
          <p:cNvSpPr/>
          <p:nvPr/>
        </p:nvSpPr>
        <p:spPr>
          <a:xfrm>
            <a:off x="-12424" y="1100"/>
            <a:ext cx="7791036" cy="731520"/>
          </a:xfrm>
          <a:prstGeom prst="rect">
            <a:avLst/>
          </a:prstGeom>
          <a:solidFill>
            <a:srgbClr val="0D4E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solidFill>
              <a:cs typeface="Dreaming Outloud Script Pro" panose="020F0502020204030204" pitchFamily="66" charset="0"/>
            </a:endParaRPr>
          </a:p>
        </p:txBody>
      </p:sp>
      <p:pic>
        <p:nvPicPr>
          <p:cNvPr id="15" name="Picture 14" descr="A black and white sign with white text&#10;&#10;Description automatically generated">
            <a:extLst>
              <a:ext uri="{FF2B5EF4-FFF2-40B4-BE49-F238E27FC236}">
                <a16:creationId xmlns:a16="http://schemas.microsoft.com/office/drawing/2014/main" id="{51827644-4BA4-7827-62FE-B326CCA0C2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1433" y="9517641"/>
            <a:ext cx="1533061" cy="539659"/>
          </a:xfrm>
          <a:prstGeom prst="rect">
            <a:avLst/>
          </a:prstGeom>
        </p:spPr>
      </p:pic>
      <p:cxnSp>
        <p:nvCxnSpPr>
          <p:cNvPr id="10" name="Straight Connector 9">
            <a:extLst>
              <a:ext uri="{FF2B5EF4-FFF2-40B4-BE49-F238E27FC236}">
                <a16:creationId xmlns:a16="http://schemas.microsoft.com/office/drawing/2014/main" id="{ECFB357C-B1B2-8E69-75BA-6CA3D9E8C6D6}"/>
              </a:ext>
            </a:extLst>
          </p:cNvPr>
          <p:cNvCxnSpPr>
            <a:cxnSpLocks/>
          </p:cNvCxnSpPr>
          <p:nvPr/>
        </p:nvCxnSpPr>
        <p:spPr>
          <a:xfrm>
            <a:off x="-15534" y="9497763"/>
            <a:ext cx="7800358" cy="0"/>
          </a:xfrm>
          <a:prstGeom prst="line">
            <a:avLst/>
          </a:prstGeom>
          <a:ln>
            <a:solidFill>
              <a:srgbClr val="BC9353"/>
            </a:solidFill>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EE41DE1C-E06E-796C-F72B-D3585F5EEF3A}"/>
              </a:ext>
            </a:extLst>
          </p:cNvPr>
          <p:cNvSpPr txBox="1"/>
          <p:nvPr/>
        </p:nvSpPr>
        <p:spPr>
          <a:xfrm>
            <a:off x="4351458" y="9596245"/>
            <a:ext cx="3127904" cy="338554"/>
          </a:xfrm>
          <a:prstGeom prst="rect">
            <a:avLst/>
          </a:prstGeom>
          <a:noFill/>
        </p:spPr>
        <p:txBody>
          <a:bodyPr wrap="square" rtlCol="0" anchor="ctr">
            <a:spAutoFit/>
          </a:bodyPr>
          <a:lstStyle/>
          <a:p>
            <a:pPr algn="ctr"/>
            <a:r>
              <a:rPr lang="en-US" sz="1600" b="1" dirty="0">
                <a:solidFill>
                  <a:schemeClr val="bg1"/>
                </a:solidFill>
              </a:rPr>
              <a:t>www.firstmidag.com</a:t>
            </a:r>
            <a:endParaRPr lang="en-US" sz="2000" b="1" dirty="0">
              <a:solidFill>
                <a:schemeClr val="bg1"/>
              </a:solidFill>
            </a:endParaRPr>
          </a:p>
        </p:txBody>
      </p:sp>
      <p:cxnSp>
        <p:nvCxnSpPr>
          <p:cNvPr id="8" name="Straight Connector 7">
            <a:extLst>
              <a:ext uri="{FF2B5EF4-FFF2-40B4-BE49-F238E27FC236}">
                <a16:creationId xmlns:a16="http://schemas.microsoft.com/office/drawing/2014/main" id="{31706D55-4CA4-7F95-2049-170B0D3452EC}"/>
              </a:ext>
            </a:extLst>
          </p:cNvPr>
          <p:cNvCxnSpPr>
            <a:cxnSpLocks/>
          </p:cNvCxnSpPr>
          <p:nvPr/>
        </p:nvCxnSpPr>
        <p:spPr>
          <a:xfrm>
            <a:off x="-15534" y="732620"/>
            <a:ext cx="7800358" cy="0"/>
          </a:xfrm>
          <a:prstGeom prst="line">
            <a:avLst/>
          </a:prstGeom>
          <a:ln>
            <a:solidFill>
              <a:srgbClr val="BC9353"/>
            </a:solidFill>
          </a:ln>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EAA0E3BA-F23E-6E78-212B-1EFCFEF5AB2C}"/>
              </a:ext>
            </a:extLst>
          </p:cNvPr>
          <p:cNvSpPr>
            <a:spLocks noGrp="1"/>
          </p:cNvSpPr>
          <p:nvPr>
            <p:ph type="sldNum" sz="quarter" idx="12"/>
          </p:nvPr>
        </p:nvSpPr>
        <p:spPr>
          <a:xfrm>
            <a:off x="5915410" y="9497763"/>
            <a:ext cx="1748790" cy="535517"/>
          </a:xfrm>
        </p:spPr>
        <p:txBody>
          <a:bodyPr/>
          <a:lstStyle/>
          <a:p>
            <a:fld id="{49967F9E-925A-4252-B56C-3E6B4C0F13B9}" type="slidenum">
              <a:rPr lang="en-US" sz="1600" b="1" smtClean="0">
                <a:solidFill>
                  <a:srgbClr val="BC9353"/>
                </a:solidFill>
              </a:rPr>
              <a:t>8</a:t>
            </a:fld>
            <a:endParaRPr lang="en-US" sz="1600" b="1" dirty="0">
              <a:solidFill>
                <a:srgbClr val="BC9353"/>
              </a:solidFill>
            </a:endParaRPr>
          </a:p>
        </p:txBody>
      </p:sp>
      <p:sp>
        <p:nvSpPr>
          <p:cNvPr id="6" name="TextBox 5">
            <a:extLst>
              <a:ext uri="{FF2B5EF4-FFF2-40B4-BE49-F238E27FC236}">
                <a16:creationId xmlns:a16="http://schemas.microsoft.com/office/drawing/2014/main" id="{2D3BD102-D3E9-756D-1266-01E399847210}"/>
              </a:ext>
            </a:extLst>
          </p:cNvPr>
          <p:cNvSpPr txBox="1"/>
          <p:nvPr/>
        </p:nvSpPr>
        <p:spPr>
          <a:xfrm>
            <a:off x="-33963" y="-2472"/>
            <a:ext cx="7778612" cy="369332"/>
          </a:xfrm>
          <a:prstGeom prst="rect">
            <a:avLst/>
          </a:prstGeom>
          <a:noFill/>
        </p:spPr>
        <p:txBody>
          <a:bodyPr wrap="square" rtlCol="0">
            <a:spAutoFit/>
          </a:bodyPr>
          <a:lstStyle/>
          <a:p>
            <a:pPr algn="ctr"/>
            <a:r>
              <a:rPr lang="en-US" b="1" dirty="0">
                <a:solidFill>
                  <a:schemeClr val="bg1"/>
                </a:solidFill>
              </a:rPr>
              <a:t>Farr Farm </a:t>
            </a:r>
            <a:r>
              <a:rPr lang="en-US" b="1" dirty="0">
                <a:solidFill>
                  <a:srgbClr val="BC9353"/>
                </a:solidFill>
              </a:rPr>
              <a:t>|</a:t>
            </a:r>
            <a:r>
              <a:rPr lang="en-US" b="1" dirty="0">
                <a:solidFill>
                  <a:schemeClr val="bg1"/>
                </a:solidFill>
              </a:rPr>
              <a:t> Coles County</a:t>
            </a:r>
            <a:r>
              <a:rPr lang="en-US" b="1" dirty="0">
                <a:solidFill>
                  <a:srgbClr val="BC9353"/>
                </a:solidFill>
              </a:rPr>
              <a:t> |</a:t>
            </a:r>
            <a:r>
              <a:rPr lang="en-US" b="1" dirty="0">
                <a:solidFill>
                  <a:schemeClr val="bg1"/>
                </a:solidFill>
              </a:rPr>
              <a:t> Farmland Auction</a:t>
            </a:r>
          </a:p>
        </p:txBody>
      </p:sp>
      <p:sp>
        <p:nvSpPr>
          <p:cNvPr id="9" name="TextBox 8">
            <a:extLst>
              <a:ext uri="{FF2B5EF4-FFF2-40B4-BE49-F238E27FC236}">
                <a16:creationId xmlns:a16="http://schemas.microsoft.com/office/drawing/2014/main" id="{8A125ADB-04AD-4813-17DE-956DC7D8E0DC}"/>
              </a:ext>
            </a:extLst>
          </p:cNvPr>
          <p:cNvSpPr txBox="1"/>
          <p:nvPr/>
        </p:nvSpPr>
        <p:spPr>
          <a:xfrm>
            <a:off x="6212" y="322903"/>
            <a:ext cx="7778612" cy="369332"/>
          </a:xfrm>
          <a:prstGeom prst="rect">
            <a:avLst/>
          </a:prstGeom>
          <a:noFill/>
        </p:spPr>
        <p:txBody>
          <a:bodyPr wrap="square" rtlCol="0">
            <a:spAutoFit/>
          </a:bodyPr>
          <a:lstStyle/>
          <a:p>
            <a:pPr algn="ctr"/>
            <a:r>
              <a:rPr lang="en-US" b="1" dirty="0">
                <a:solidFill>
                  <a:schemeClr val="bg1"/>
                </a:solidFill>
              </a:rPr>
              <a:t>Soils Map</a:t>
            </a:r>
          </a:p>
        </p:txBody>
      </p:sp>
      <p:sp>
        <p:nvSpPr>
          <p:cNvPr id="22" name="TextBox 21">
            <a:extLst>
              <a:ext uri="{FF2B5EF4-FFF2-40B4-BE49-F238E27FC236}">
                <a16:creationId xmlns:a16="http://schemas.microsoft.com/office/drawing/2014/main" id="{10A92382-CC2B-2EEC-1894-A60342715387}"/>
              </a:ext>
            </a:extLst>
          </p:cNvPr>
          <p:cNvSpPr txBox="1"/>
          <p:nvPr/>
        </p:nvSpPr>
        <p:spPr>
          <a:xfrm>
            <a:off x="752473" y="8779133"/>
            <a:ext cx="6305547" cy="400110"/>
          </a:xfrm>
          <a:prstGeom prst="rect">
            <a:avLst/>
          </a:prstGeom>
          <a:solidFill>
            <a:srgbClr val="0D4E95"/>
          </a:solidFill>
        </p:spPr>
        <p:txBody>
          <a:bodyPr wrap="square" rtlCol="0">
            <a:spAutoFit/>
          </a:bodyPr>
          <a:lstStyle/>
          <a:p>
            <a:r>
              <a:rPr lang="en-US" sz="2000" dirty="0">
                <a:solidFill>
                  <a:schemeClr val="bg1"/>
                </a:solidFill>
              </a:rPr>
              <a:t>    67.46 Est Tillable Acres             138.2 Average Soil PI</a:t>
            </a:r>
          </a:p>
        </p:txBody>
      </p:sp>
      <p:cxnSp>
        <p:nvCxnSpPr>
          <p:cNvPr id="24" name="Straight Connector 23">
            <a:extLst>
              <a:ext uri="{FF2B5EF4-FFF2-40B4-BE49-F238E27FC236}">
                <a16:creationId xmlns:a16="http://schemas.microsoft.com/office/drawing/2014/main" id="{2711160C-0917-69EC-1029-822D1FA7B402}"/>
              </a:ext>
            </a:extLst>
          </p:cNvPr>
          <p:cNvCxnSpPr>
            <a:cxnSpLocks/>
          </p:cNvCxnSpPr>
          <p:nvPr/>
        </p:nvCxnSpPr>
        <p:spPr>
          <a:xfrm>
            <a:off x="3894850" y="8778610"/>
            <a:ext cx="0" cy="399861"/>
          </a:xfrm>
          <a:prstGeom prst="line">
            <a:avLst/>
          </a:prstGeom>
          <a:ln w="28575">
            <a:solidFill>
              <a:srgbClr val="BC9353"/>
            </a:solidFill>
          </a:ln>
        </p:spPr>
        <p:style>
          <a:lnRef idx="2">
            <a:schemeClr val="accent1"/>
          </a:lnRef>
          <a:fillRef idx="0">
            <a:schemeClr val="accent1"/>
          </a:fillRef>
          <a:effectRef idx="1">
            <a:schemeClr val="accent1"/>
          </a:effectRef>
          <a:fontRef idx="minor">
            <a:schemeClr val="tx1"/>
          </a:fontRef>
        </p:style>
      </p:cxnSp>
      <p:sp>
        <p:nvSpPr>
          <p:cNvPr id="25" name="Arrow: Chevron 24">
            <a:extLst>
              <a:ext uri="{FF2B5EF4-FFF2-40B4-BE49-F238E27FC236}">
                <a16:creationId xmlns:a16="http://schemas.microsoft.com/office/drawing/2014/main" id="{D06D3FBB-3347-0723-4ED0-A86C178543C4}"/>
              </a:ext>
            </a:extLst>
          </p:cNvPr>
          <p:cNvSpPr/>
          <p:nvPr/>
        </p:nvSpPr>
        <p:spPr>
          <a:xfrm rot="10800000">
            <a:off x="6865490" y="8749375"/>
            <a:ext cx="365760" cy="457200"/>
          </a:xfrm>
          <a:prstGeom prst="chevron">
            <a:avLst/>
          </a:prstGeom>
          <a:solidFill>
            <a:srgbClr val="BC9353"/>
          </a:solidFill>
          <a:ln>
            <a:solidFill>
              <a:srgbClr val="BC93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Arrow: Chevron 25">
            <a:extLst>
              <a:ext uri="{FF2B5EF4-FFF2-40B4-BE49-F238E27FC236}">
                <a16:creationId xmlns:a16="http://schemas.microsoft.com/office/drawing/2014/main" id="{C24D8612-2E5F-C8E2-E6C8-1936B9C8F253}"/>
              </a:ext>
            </a:extLst>
          </p:cNvPr>
          <p:cNvSpPr/>
          <p:nvPr/>
        </p:nvSpPr>
        <p:spPr>
          <a:xfrm>
            <a:off x="569594" y="8749375"/>
            <a:ext cx="365760" cy="457200"/>
          </a:xfrm>
          <a:prstGeom prst="chevron">
            <a:avLst/>
          </a:prstGeom>
          <a:solidFill>
            <a:srgbClr val="BC9353"/>
          </a:solidFill>
          <a:ln>
            <a:solidFill>
              <a:srgbClr val="BC93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extBox 2">
            <a:extLst>
              <a:ext uri="{FF2B5EF4-FFF2-40B4-BE49-F238E27FC236}">
                <a16:creationId xmlns:a16="http://schemas.microsoft.com/office/drawing/2014/main" id="{F9A088E2-931E-7F1E-9AAD-CFEC0B312909}"/>
              </a:ext>
            </a:extLst>
          </p:cNvPr>
          <p:cNvSpPr txBox="1"/>
          <p:nvPr/>
        </p:nvSpPr>
        <p:spPr>
          <a:xfrm>
            <a:off x="3632" y="9556637"/>
            <a:ext cx="3127904" cy="461665"/>
          </a:xfrm>
          <a:prstGeom prst="rect">
            <a:avLst/>
          </a:prstGeom>
          <a:noFill/>
        </p:spPr>
        <p:txBody>
          <a:bodyPr wrap="square" rtlCol="0" anchor="ctr">
            <a:spAutoFit/>
          </a:bodyPr>
          <a:lstStyle/>
          <a:p>
            <a:pPr algn="ctr"/>
            <a:r>
              <a:rPr lang="en-US" sz="1200" b="1" dirty="0">
                <a:solidFill>
                  <a:schemeClr val="bg1"/>
                </a:solidFill>
              </a:rPr>
              <a:t>Bloomington </a:t>
            </a:r>
            <a:r>
              <a:rPr lang="en-US" sz="1200" b="1" dirty="0">
                <a:solidFill>
                  <a:srgbClr val="BC9353"/>
                </a:solidFill>
              </a:rPr>
              <a:t>|</a:t>
            </a:r>
            <a:r>
              <a:rPr lang="en-US" sz="1200" b="1" dirty="0">
                <a:solidFill>
                  <a:schemeClr val="bg1"/>
                </a:solidFill>
              </a:rPr>
              <a:t> Decatur </a:t>
            </a:r>
            <a:r>
              <a:rPr lang="en-US" sz="1200" b="1" dirty="0">
                <a:solidFill>
                  <a:srgbClr val="BC9353"/>
                </a:solidFill>
              </a:rPr>
              <a:t>|</a:t>
            </a:r>
            <a:r>
              <a:rPr lang="en-US" sz="1200" b="1" dirty="0">
                <a:solidFill>
                  <a:schemeClr val="bg1"/>
                </a:solidFill>
              </a:rPr>
              <a:t> Kankakee  Mattoon </a:t>
            </a:r>
            <a:r>
              <a:rPr lang="en-US" sz="1200" b="1" dirty="0">
                <a:solidFill>
                  <a:srgbClr val="BC9353"/>
                </a:solidFill>
              </a:rPr>
              <a:t>|</a:t>
            </a:r>
            <a:r>
              <a:rPr lang="en-US" sz="1200" b="1" dirty="0">
                <a:solidFill>
                  <a:schemeClr val="bg1"/>
                </a:solidFill>
              </a:rPr>
              <a:t> Peoria </a:t>
            </a:r>
            <a:r>
              <a:rPr lang="en-US" sz="1200" b="1" dirty="0">
                <a:solidFill>
                  <a:srgbClr val="BC9353"/>
                </a:solidFill>
              </a:rPr>
              <a:t>|</a:t>
            </a:r>
            <a:r>
              <a:rPr lang="en-US" sz="1200" b="1" dirty="0">
                <a:solidFill>
                  <a:schemeClr val="bg1"/>
                </a:solidFill>
              </a:rPr>
              <a:t> Springfield</a:t>
            </a:r>
            <a:endParaRPr lang="en-US" sz="1600" b="1" dirty="0">
              <a:solidFill>
                <a:schemeClr val="bg1"/>
              </a:solidFill>
            </a:endParaRPr>
          </a:p>
        </p:txBody>
      </p:sp>
      <p:pic>
        <p:nvPicPr>
          <p:cNvPr id="11" name="Picture 10" descr="A green and blue map with text&#10;&#10;Description automatically generated">
            <a:extLst>
              <a:ext uri="{FF2B5EF4-FFF2-40B4-BE49-F238E27FC236}">
                <a16:creationId xmlns:a16="http://schemas.microsoft.com/office/drawing/2014/main" id="{9EB89102-418C-7230-E9FE-6AF388C96D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0497" y="851825"/>
            <a:ext cx="6087523" cy="7877972"/>
          </a:xfrm>
          <a:prstGeom prst="rect">
            <a:avLst/>
          </a:prstGeom>
        </p:spPr>
      </p:pic>
    </p:spTree>
    <p:extLst>
      <p:ext uri="{BB962C8B-B14F-4D97-AF65-F5344CB8AC3E}">
        <p14:creationId xmlns:p14="http://schemas.microsoft.com/office/powerpoint/2010/main" val="221313796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9E26A5A-0F33-7523-9114-D991C60C7BEF}"/>
              </a:ext>
            </a:extLst>
          </p:cNvPr>
          <p:cNvSpPr/>
          <p:nvPr/>
        </p:nvSpPr>
        <p:spPr>
          <a:xfrm>
            <a:off x="0" y="579955"/>
            <a:ext cx="7806569" cy="8937683"/>
          </a:xfrm>
          <a:prstGeom prst="rect">
            <a:avLst/>
          </a:prstGeom>
          <a:solidFill>
            <a:schemeClr val="bg1">
              <a:lumMod val="85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53AC94DC-A49B-51D4-CFBF-4EBB0A368BCB}"/>
              </a:ext>
            </a:extLst>
          </p:cNvPr>
          <p:cNvSpPr/>
          <p:nvPr/>
        </p:nvSpPr>
        <p:spPr>
          <a:xfrm>
            <a:off x="-12424" y="1100"/>
            <a:ext cx="7791036" cy="731520"/>
          </a:xfrm>
          <a:prstGeom prst="rect">
            <a:avLst/>
          </a:prstGeom>
          <a:solidFill>
            <a:srgbClr val="0D4E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solidFill>
              <a:cs typeface="Dreaming Outloud Script Pro" panose="020F0502020204030204" pitchFamily="66" charset="0"/>
            </a:endParaRPr>
          </a:p>
        </p:txBody>
      </p:sp>
      <p:sp>
        <p:nvSpPr>
          <p:cNvPr id="7" name="Rectangle 6">
            <a:extLst>
              <a:ext uri="{FF2B5EF4-FFF2-40B4-BE49-F238E27FC236}">
                <a16:creationId xmlns:a16="http://schemas.microsoft.com/office/drawing/2014/main" id="{81B81A6B-D23E-50DF-BBB8-87C08D2975C2}"/>
              </a:ext>
            </a:extLst>
          </p:cNvPr>
          <p:cNvSpPr/>
          <p:nvPr/>
        </p:nvSpPr>
        <p:spPr>
          <a:xfrm>
            <a:off x="0" y="9515474"/>
            <a:ext cx="7772400" cy="548640"/>
          </a:xfrm>
          <a:prstGeom prst="rect">
            <a:avLst/>
          </a:prstGeom>
          <a:solidFill>
            <a:srgbClr val="0D4E95"/>
          </a:solidFill>
          <a:ln>
            <a:solidFill>
              <a:srgbClr val="0D4E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descr="A black and white sign with white text&#10;&#10;Description automatically generated">
            <a:extLst>
              <a:ext uri="{FF2B5EF4-FFF2-40B4-BE49-F238E27FC236}">
                <a16:creationId xmlns:a16="http://schemas.microsoft.com/office/drawing/2014/main" id="{51827644-4BA4-7827-62FE-B326CCA0C2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1433" y="9517641"/>
            <a:ext cx="1533061" cy="539659"/>
          </a:xfrm>
          <a:prstGeom prst="rect">
            <a:avLst/>
          </a:prstGeom>
        </p:spPr>
      </p:pic>
      <p:sp>
        <p:nvSpPr>
          <p:cNvPr id="12" name="TextBox 11">
            <a:extLst>
              <a:ext uri="{FF2B5EF4-FFF2-40B4-BE49-F238E27FC236}">
                <a16:creationId xmlns:a16="http://schemas.microsoft.com/office/drawing/2014/main" id="{EE41DE1C-E06E-796C-F72B-D3585F5EEF3A}"/>
              </a:ext>
            </a:extLst>
          </p:cNvPr>
          <p:cNvSpPr txBox="1"/>
          <p:nvPr/>
        </p:nvSpPr>
        <p:spPr>
          <a:xfrm>
            <a:off x="4351458" y="9596245"/>
            <a:ext cx="3127904" cy="338554"/>
          </a:xfrm>
          <a:prstGeom prst="rect">
            <a:avLst/>
          </a:prstGeom>
          <a:noFill/>
        </p:spPr>
        <p:txBody>
          <a:bodyPr wrap="square" rtlCol="0" anchor="ctr">
            <a:spAutoFit/>
          </a:bodyPr>
          <a:lstStyle/>
          <a:p>
            <a:pPr algn="ctr"/>
            <a:r>
              <a:rPr lang="en-US" sz="1600" b="1" dirty="0">
                <a:solidFill>
                  <a:schemeClr val="bg1"/>
                </a:solidFill>
              </a:rPr>
              <a:t>www.firstmidag.com</a:t>
            </a:r>
            <a:endParaRPr lang="en-US" sz="2000" b="1" dirty="0">
              <a:solidFill>
                <a:schemeClr val="bg1"/>
              </a:solidFill>
            </a:endParaRPr>
          </a:p>
        </p:txBody>
      </p:sp>
      <p:cxnSp>
        <p:nvCxnSpPr>
          <p:cNvPr id="8" name="Straight Connector 7">
            <a:extLst>
              <a:ext uri="{FF2B5EF4-FFF2-40B4-BE49-F238E27FC236}">
                <a16:creationId xmlns:a16="http://schemas.microsoft.com/office/drawing/2014/main" id="{31706D55-4CA4-7F95-2049-170B0D3452EC}"/>
              </a:ext>
            </a:extLst>
          </p:cNvPr>
          <p:cNvCxnSpPr>
            <a:cxnSpLocks/>
          </p:cNvCxnSpPr>
          <p:nvPr/>
        </p:nvCxnSpPr>
        <p:spPr>
          <a:xfrm>
            <a:off x="-15534" y="732620"/>
            <a:ext cx="7800358" cy="0"/>
          </a:xfrm>
          <a:prstGeom prst="line">
            <a:avLst/>
          </a:prstGeom>
          <a:ln>
            <a:solidFill>
              <a:srgbClr val="BC9353"/>
            </a:solidFill>
          </a:ln>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EAA0E3BA-F23E-6E78-212B-1EFCFEF5AB2C}"/>
              </a:ext>
            </a:extLst>
          </p:cNvPr>
          <p:cNvSpPr>
            <a:spLocks noGrp="1"/>
          </p:cNvSpPr>
          <p:nvPr>
            <p:ph type="sldNum" sz="quarter" idx="12"/>
          </p:nvPr>
        </p:nvSpPr>
        <p:spPr>
          <a:xfrm>
            <a:off x="5915410" y="9497763"/>
            <a:ext cx="1748790" cy="535517"/>
          </a:xfrm>
        </p:spPr>
        <p:txBody>
          <a:bodyPr/>
          <a:lstStyle/>
          <a:p>
            <a:fld id="{49967F9E-925A-4252-B56C-3E6B4C0F13B9}" type="slidenum">
              <a:rPr lang="en-US" sz="1600" b="1" smtClean="0">
                <a:solidFill>
                  <a:srgbClr val="BC9353"/>
                </a:solidFill>
              </a:rPr>
              <a:t>9</a:t>
            </a:fld>
            <a:endParaRPr lang="en-US" sz="1600" b="1" dirty="0">
              <a:solidFill>
                <a:srgbClr val="BC9353"/>
              </a:solidFill>
            </a:endParaRPr>
          </a:p>
        </p:txBody>
      </p:sp>
      <p:cxnSp>
        <p:nvCxnSpPr>
          <p:cNvPr id="10" name="Straight Connector 9">
            <a:extLst>
              <a:ext uri="{FF2B5EF4-FFF2-40B4-BE49-F238E27FC236}">
                <a16:creationId xmlns:a16="http://schemas.microsoft.com/office/drawing/2014/main" id="{ECFB357C-B1B2-8E69-75BA-6CA3D9E8C6D6}"/>
              </a:ext>
            </a:extLst>
          </p:cNvPr>
          <p:cNvCxnSpPr>
            <a:cxnSpLocks/>
          </p:cNvCxnSpPr>
          <p:nvPr/>
        </p:nvCxnSpPr>
        <p:spPr>
          <a:xfrm>
            <a:off x="-15534" y="9497763"/>
            <a:ext cx="7800358" cy="0"/>
          </a:xfrm>
          <a:prstGeom prst="line">
            <a:avLst/>
          </a:prstGeom>
          <a:ln>
            <a:solidFill>
              <a:srgbClr val="BC9353"/>
            </a:solidFill>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2D3BD102-D3E9-756D-1266-01E399847210}"/>
              </a:ext>
            </a:extLst>
          </p:cNvPr>
          <p:cNvSpPr txBox="1"/>
          <p:nvPr/>
        </p:nvSpPr>
        <p:spPr>
          <a:xfrm>
            <a:off x="-33963" y="-2472"/>
            <a:ext cx="7778612" cy="369332"/>
          </a:xfrm>
          <a:prstGeom prst="rect">
            <a:avLst/>
          </a:prstGeom>
          <a:noFill/>
        </p:spPr>
        <p:txBody>
          <a:bodyPr wrap="square" rtlCol="0">
            <a:spAutoFit/>
          </a:bodyPr>
          <a:lstStyle/>
          <a:p>
            <a:pPr algn="ctr"/>
            <a:r>
              <a:rPr lang="en-US" b="1" dirty="0">
                <a:solidFill>
                  <a:schemeClr val="bg1"/>
                </a:solidFill>
              </a:rPr>
              <a:t>Farr Farm </a:t>
            </a:r>
            <a:r>
              <a:rPr lang="en-US" b="1" dirty="0">
                <a:solidFill>
                  <a:srgbClr val="BC9353"/>
                </a:solidFill>
              </a:rPr>
              <a:t>|</a:t>
            </a:r>
            <a:r>
              <a:rPr lang="en-US" b="1" dirty="0">
                <a:solidFill>
                  <a:schemeClr val="bg1"/>
                </a:solidFill>
              </a:rPr>
              <a:t> Coles County</a:t>
            </a:r>
            <a:r>
              <a:rPr lang="en-US" b="1" dirty="0">
                <a:solidFill>
                  <a:srgbClr val="BC9353"/>
                </a:solidFill>
              </a:rPr>
              <a:t> |</a:t>
            </a:r>
            <a:r>
              <a:rPr lang="en-US" b="1" dirty="0">
                <a:solidFill>
                  <a:schemeClr val="bg1"/>
                </a:solidFill>
              </a:rPr>
              <a:t> Farmland Auction</a:t>
            </a:r>
          </a:p>
        </p:txBody>
      </p:sp>
      <p:sp>
        <p:nvSpPr>
          <p:cNvPr id="9" name="TextBox 8">
            <a:extLst>
              <a:ext uri="{FF2B5EF4-FFF2-40B4-BE49-F238E27FC236}">
                <a16:creationId xmlns:a16="http://schemas.microsoft.com/office/drawing/2014/main" id="{8A125ADB-04AD-4813-17DE-956DC7D8E0DC}"/>
              </a:ext>
            </a:extLst>
          </p:cNvPr>
          <p:cNvSpPr txBox="1"/>
          <p:nvPr/>
        </p:nvSpPr>
        <p:spPr>
          <a:xfrm>
            <a:off x="6212" y="322903"/>
            <a:ext cx="7778612" cy="369332"/>
          </a:xfrm>
          <a:prstGeom prst="rect">
            <a:avLst/>
          </a:prstGeom>
          <a:noFill/>
        </p:spPr>
        <p:txBody>
          <a:bodyPr wrap="square" rtlCol="0">
            <a:spAutoFit/>
          </a:bodyPr>
          <a:lstStyle/>
          <a:p>
            <a:pPr algn="ctr"/>
            <a:r>
              <a:rPr lang="en-US" b="1" dirty="0">
                <a:solidFill>
                  <a:schemeClr val="bg1"/>
                </a:solidFill>
              </a:rPr>
              <a:t>Real Estate Tax &amp; FSA Information</a:t>
            </a:r>
          </a:p>
        </p:txBody>
      </p:sp>
      <p:graphicFrame>
        <p:nvGraphicFramePr>
          <p:cNvPr id="5" name="Table 4">
            <a:extLst>
              <a:ext uri="{FF2B5EF4-FFF2-40B4-BE49-F238E27FC236}">
                <a16:creationId xmlns:a16="http://schemas.microsoft.com/office/drawing/2014/main" id="{44AC6100-1A44-3A89-B1ED-BF653D589C52}"/>
              </a:ext>
            </a:extLst>
          </p:cNvPr>
          <p:cNvGraphicFramePr>
            <a:graphicFrameLocks noGrp="1"/>
          </p:cNvGraphicFramePr>
          <p:nvPr>
            <p:extLst>
              <p:ext uri="{D42A27DB-BD31-4B8C-83A1-F6EECF244321}">
                <p14:modId xmlns:p14="http://schemas.microsoft.com/office/powerpoint/2010/main" val="1675794360"/>
              </p:ext>
            </p:extLst>
          </p:nvPr>
        </p:nvGraphicFramePr>
        <p:xfrm>
          <a:off x="1216236" y="2235779"/>
          <a:ext cx="5374093" cy="2633472"/>
        </p:xfrm>
        <a:graphic>
          <a:graphicData uri="http://schemas.openxmlformats.org/drawingml/2006/table">
            <a:tbl>
              <a:tblPr firstRow="1" firstCol="1" bandRow="1"/>
              <a:tblGrid>
                <a:gridCol w="3056644">
                  <a:extLst>
                    <a:ext uri="{9D8B030D-6E8A-4147-A177-3AD203B41FA5}">
                      <a16:colId xmlns:a16="http://schemas.microsoft.com/office/drawing/2014/main" val="1144200307"/>
                    </a:ext>
                  </a:extLst>
                </a:gridCol>
                <a:gridCol w="2317449">
                  <a:extLst>
                    <a:ext uri="{9D8B030D-6E8A-4147-A177-3AD203B41FA5}">
                      <a16:colId xmlns:a16="http://schemas.microsoft.com/office/drawing/2014/main" val="416055770"/>
                    </a:ext>
                  </a:extLst>
                </a:gridCol>
              </a:tblGrid>
              <a:tr h="219456">
                <a:tc>
                  <a:txBody>
                    <a:bodyPr/>
                    <a:lstStyle/>
                    <a:p>
                      <a:pPr marL="0" marR="0" algn="ctr">
                        <a:lnSpc>
                          <a:spcPct val="115000"/>
                        </a:lnSpc>
                        <a:spcBef>
                          <a:spcPts val="0"/>
                        </a:spcBef>
                        <a:spcAft>
                          <a:spcPts val="0"/>
                        </a:spcAft>
                      </a:pPr>
                      <a:r>
                        <a:rPr lang="en-US" sz="1100" b="1" dirty="0">
                          <a:solidFill>
                            <a:srgbClr val="FFFFFF"/>
                          </a:solidFill>
                          <a:effectLst/>
                          <a:highlight>
                            <a:srgbClr val="0D4E95"/>
                          </a:highlight>
                          <a:latin typeface="Arial" panose="020B0604020202020204" pitchFamily="34" charset="0"/>
                          <a:ea typeface="Calibri" panose="020F0502020204030204" pitchFamily="34" charset="0"/>
                          <a:cs typeface="Times New Roman" panose="02020603050405020304" pitchFamily="18" charset="0"/>
                        </a:rPr>
                        <a:t>FSA #</a:t>
                      </a:r>
                      <a:endParaRPr lang="en-US" sz="1100" dirty="0">
                        <a:effectLst/>
                        <a:highlight>
                          <a:srgbClr val="0D4E95"/>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D4E95"/>
                    </a:solidFill>
                  </a:tcPr>
                </a:tc>
                <a:tc>
                  <a:txBody>
                    <a:bodyPr/>
                    <a:lstStyle/>
                    <a:p>
                      <a:pPr marL="0" marR="0" algn="ctr">
                        <a:lnSpc>
                          <a:spcPct val="115000"/>
                        </a:lnSpc>
                        <a:spcBef>
                          <a:spcPts val="0"/>
                        </a:spcBef>
                        <a:spcAft>
                          <a:spcPts val="0"/>
                        </a:spcAft>
                      </a:pPr>
                      <a:r>
                        <a:rPr lang="en-US" sz="1100" dirty="0">
                          <a:solidFill>
                            <a:schemeClr val="tx1"/>
                          </a:solidFill>
                          <a:effectLst/>
                          <a:latin typeface="Arial" panose="020B0604020202020204" pitchFamily="34" charset="0"/>
                          <a:ea typeface="Calibri" panose="020F0502020204030204" pitchFamily="34" charset="0"/>
                          <a:cs typeface="Arial" panose="020B0604020202020204" pitchFamily="34" charset="0"/>
                        </a:rPr>
                        <a:t>2729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91610487"/>
                  </a:ext>
                </a:extLst>
              </a:tr>
              <a:tr h="219456">
                <a:tc>
                  <a:txBody>
                    <a:bodyPr/>
                    <a:lstStyle/>
                    <a:p>
                      <a:pPr marL="0" marR="0" algn="ctr">
                        <a:lnSpc>
                          <a:spcPct val="115000"/>
                        </a:lnSpc>
                        <a:spcBef>
                          <a:spcPts val="0"/>
                        </a:spcBef>
                        <a:spcAft>
                          <a:spcPts val="0"/>
                        </a:spcAft>
                      </a:pPr>
                      <a:r>
                        <a:rPr lang="en-US" sz="1100" b="1" dirty="0">
                          <a:solidFill>
                            <a:srgbClr val="FFFFFF"/>
                          </a:solidFill>
                          <a:effectLst/>
                          <a:highlight>
                            <a:srgbClr val="0D4E95"/>
                          </a:highlight>
                          <a:latin typeface="Arial" panose="020B0604020202020204" pitchFamily="34" charset="0"/>
                          <a:ea typeface="Calibri" panose="020F0502020204030204" pitchFamily="34" charset="0"/>
                          <a:cs typeface="Times New Roman" panose="02020603050405020304" pitchFamily="18" charset="0"/>
                        </a:rPr>
                        <a:t>TRACT #</a:t>
                      </a:r>
                      <a:endParaRPr lang="en-US" sz="1100" dirty="0">
                        <a:effectLst/>
                        <a:highlight>
                          <a:srgbClr val="0D4E95"/>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D4E95"/>
                    </a:solidFill>
                  </a:tcPr>
                </a:tc>
                <a:tc>
                  <a:txBody>
                    <a:bodyPr/>
                    <a:lstStyle/>
                    <a:p>
                      <a:pPr marL="0" marR="0" algn="ctr">
                        <a:lnSpc>
                          <a:spcPct val="115000"/>
                        </a:lnSpc>
                        <a:spcBef>
                          <a:spcPts val="0"/>
                        </a:spcBef>
                        <a:spcAft>
                          <a:spcPts val="0"/>
                        </a:spcAft>
                      </a:pPr>
                      <a:r>
                        <a:rPr lang="en-US" sz="1100" dirty="0">
                          <a:solidFill>
                            <a:schemeClr val="tx1"/>
                          </a:solidFill>
                          <a:effectLst/>
                          <a:latin typeface="Arial" panose="020B0604020202020204" pitchFamily="34" charset="0"/>
                          <a:ea typeface="Calibri" panose="020F0502020204030204" pitchFamily="34" charset="0"/>
                          <a:cs typeface="Arial" panose="020B0604020202020204" pitchFamily="34" charset="0"/>
                        </a:rPr>
                        <a:t>7210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927838847"/>
                  </a:ext>
                </a:extLst>
              </a:tr>
              <a:tr h="219456">
                <a:tc>
                  <a:txBody>
                    <a:bodyPr/>
                    <a:lstStyle/>
                    <a:p>
                      <a:pPr marL="0" marR="0" algn="ctr">
                        <a:lnSpc>
                          <a:spcPct val="115000"/>
                        </a:lnSpc>
                        <a:spcBef>
                          <a:spcPts val="0"/>
                        </a:spcBef>
                        <a:spcAft>
                          <a:spcPts val="0"/>
                        </a:spcAft>
                      </a:pPr>
                      <a:r>
                        <a:rPr lang="en-US" sz="1100" b="1" dirty="0">
                          <a:solidFill>
                            <a:srgbClr val="FFFFFF"/>
                          </a:solidFill>
                          <a:effectLst/>
                          <a:highlight>
                            <a:srgbClr val="0D4E95"/>
                          </a:highlight>
                          <a:latin typeface="Arial" panose="020B0604020202020204" pitchFamily="34" charset="0"/>
                          <a:ea typeface="Calibri" panose="020F0502020204030204" pitchFamily="34" charset="0"/>
                          <a:cs typeface="Times New Roman" panose="02020603050405020304" pitchFamily="18" charset="0"/>
                        </a:rPr>
                        <a:t>HEL (Highly Erodible) STATUS</a:t>
                      </a:r>
                      <a:endParaRPr lang="en-US" sz="1100" dirty="0">
                        <a:effectLst/>
                        <a:highlight>
                          <a:srgbClr val="0D4E95"/>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D4E95"/>
                    </a:solidFill>
                  </a:tcPr>
                </a:tc>
                <a:tc>
                  <a:txBody>
                    <a:bodyPr/>
                    <a:lstStyle/>
                    <a:p>
                      <a:pPr marL="0" marR="0" algn="ctr">
                        <a:lnSpc>
                          <a:spcPct val="115000"/>
                        </a:lnSpc>
                        <a:spcBef>
                          <a:spcPts val="0"/>
                        </a:spcBef>
                        <a:spcAft>
                          <a:spcPts val="0"/>
                        </a:spcAft>
                      </a:pPr>
                      <a:r>
                        <a:rPr lang="en-US" sz="1100" dirty="0">
                          <a:solidFill>
                            <a:schemeClr val="tx1"/>
                          </a:solidFill>
                          <a:effectLst/>
                          <a:latin typeface="Arial" panose="020B0604020202020204" pitchFamily="34" charset="0"/>
                          <a:ea typeface="Calibri" panose="020F0502020204030204" pitchFamily="34" charset="0"/>
                          <a:cs typeface="Arial" panose="020B0604020202020204" pitchFamily="34" charset="0"/>
                        </a:rPr>
                        <a:t>NHEL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945152595"/>
                  </a:ext>
                </a:extLst>
              </a:tr>
              <a:tr h="219456">
                <a:tc>
                  <a:txBody>
                    <a:bodyPr/>
                    <a:lstStyle/>
                    <a:p>
                      <a:pPr marL="0" marR="0" algn="ctr">
                        <a:lnSpc>
                          <a:spcPct val="115000"/>
                        </a:lnSpc>
                        <a:spcBef>
                          <a:spcPts val="0"/>
                        </a:spcBef>
                        <a:spcAft>
                          <a:spcPts val="0"/>
                        </a:spcAft>
                      </a:pPr>
                      <a:r>
                        <a:rPr lang="en-US" sz="1100" b="1" dirty="0">
                          <a:solidFill>
                            <a:srgbClr val="FFFFFF"/>
                          </a:solidFill>
                          <a:effectLst/>
                          <a:highlight>
                            <a:srgbClr val="0D4E95"/>
                          </a:highlight>
                          <a:latin typeface="Arial" panose="020B0604020202020204" pitchFamily="34" charset="0"/>
                          <a:ea typeface="Calibri" panose="020F0502020204030204" pitchFamily="34" charset="0"/>
                          <a:cs typeface="Times New Roman" panose="02020603050405020304" pitchFamily="18" charset="0"/>
                        </a:rPr>
                        <a:t>WETLAND STATUS</a:t>
                      </a:r>
                      <a:endParaRPr lang="en-US" sz="1100" dirty="0">
                        <a:effectLst/>
                        <a:highlight>
                          <a:srgbClr val="0D4E95"/>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D4E95"/>
                    </a:solidFill>
                  </a:tcPr>
                </a:tc>
                <a:tc>
                  <a:txBody>
                    <a:bodyPr/>
                    <a:lstStyle/>
                    <a:p>
                      <a:pPr marL="0" marR="0" algn="ctr">
                        <a:lnSpc>
                          <a:spcPct val="115000"/>
                        </a:lnSpc>
                        <a:spcBef>
                          <a:spcPts val="0"/>
                        </a:spcBef>
                        <a:spcAft>
                          <a:spcPts val="0"/>
                        </a:spcAft>
                      </a:pPr>
                      <a:r>
                        <a:rPr lang="en-US" sz="1100" dirty="0">
                          <a:solidFill>
                            <a:schemeClr val="tx1"/>
                          </a:solidFill>
                          <a:effectLst/>
                          <a:latin typeface="Arial" panose="020B0604020202020204" pitchFamily="34" charset="0"/>
                          <a:ea typeface="Calibri" panose="020F0502020204030204" pitchFamily="34" charset="0"/>
                          <a:cs typeface="Arial" panose="020B0604020202020204" pitchFamily="34" charset="0"/>
                        </a:rPr>
                        <a:t>Determination not complete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53509993"/>
                  </a:ext>
                </a:extLst>
              </a:tr>
              <a:tr h="219456">
                <a:tc>
                  <a:txBody>
                    <a:bodyPr/>
                    <a:lstStyle/>
                    <a:p>
                      <a:pPr marL="0" marR="0" algn="ctr">
                        <a:lnSpc>
                          <a:spcPct val="115000"/>
                        </a:lnSpc>
                        <a:spcBef>
                          <a:spcPts val="0"/>
                        </a:spcBef>
                        <a:spcAft>
                          <a:spcPts val="0"/>
                        </a:spcAft>
                      </a:pPr>
                      <a:r>
                        <a:rPr lang="en-US" sz="1100" b="1" dirty="0">
                          <a:solidFill>
                            <a:srgbClr val="FFFFFF"/>
                          </a:solidFill>
                          <a:effectLst/>
                          <a:highlight>
                            <a:srgbClr val="0D4E95"/>
                          </a:highlight>
                          <a:latin typeface="Arial" panose="020B0604020202020204" pitchFamily="34" charset="0"/>
                          <a:ea typeface="Calibri" panose="020F0502020204030204" pitchFamily="34" charset="0"/>
                          <a:cs typeface="Times New Roman" panose="02020603050405020304" pitchFamily="18" charset="0"/>
                        </a:rPr>
                        <a:t>FSA FARMLAND ACRES</a:t>
                      </a:r>
                      <a:endParaRPr lang="en-US" sz="1100" dirty="0">
                        <a:effectLst/>
                        <a:highlight>
                          <a:srgbClr val="0D4E95"/>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D4E95"/>
                    </a:solidFill>
                  </a:tcPr>
                </a:tc>
                <a:tc>
                  <a:txBody>
                    <a:bodyPr/>
                    <a:lstStyle/>
                    <a:p>
                      <a:pPr marL="0" marR="0" algn="ctr">
                        <a:lnSpc>
                          <a:spcPct val="115000"/>
                        </a:lnSpc>
                        <a:spcBef>
                          <a:spcPts val="0"/>
                        </a:spcBef>
                        <a:spcAft>
                          <a:spcPts val="0"/>
                        </a:spcAft>
                      </a:pPr>
                      <a:r>
                        <a:rPr lang="en-US" sz="1100" dirty="0">
                          <a:solidFill>
                            <a:schemeClr val="tx1"/>
                          </a:solidFill>
                          <a:effectLst/>
                          <a:latin typeface="Arial" panose="020B0604020202020204" pitchFamily="34" charset="0"/>
                          <a:ea typeface="Calibri" panose="020F0502020204030204" pitchFamily="34" charset="0"/>
                          <a:cs typeface="Arial" panose="020B0604020202020204" pitchFamily="34" charset="0"/>
                        </a:rPr>
                        <a:t>70.84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21240081"/>
                  </a:ext>
                </a:extLst>
              </a:tr>
              <a:tr h="219456">
                <a:tc>
                  <a:txBody>
                    <a:bodyPr/>
                    <a:lstStyle/>
                    <a:p>
                      <a:pPr marL="0" marR="0" algn="ctr">
                        <a:lnSpc>
                          <a:spcPct val="115000"/>
                        </a:lnSpc>
                        <a:spcBef>
                          <a:spcPts val="0"/>
                        </a:spcBef>
                        <a:spcAft>
                          <a:spcPts val="0"/>
                        </a:spcAft>
                      </a:pPr>
                      <a:r>
                        <a:rPr lang="en-US" sz="1100" b="1">
                          <a:solidFill>
                            <a:srgbClr val="FFFFFF"/>
                          </a:solidFill>
                          <a:effectLst/>
                          <a:highlight>
                            <a:srgbClr val="0D4E95"/>
                          </a:highlight>
                          <a:latin typeface="Arial" panose="020B0604020202020204" pitchFamily="34" charset="0"/>
                          <a:ea typeface="Calibri" panose="020F0502020204030204" pitchFamily="34" charset="0"/>
                          <a:cs typeface="Times New Roman" panose="02020603050405020304" pitchFamily="18" charset="0"/>
                        </a:rPr>
                        <a:t>DCP CROPLAND ACRES</a:t>
                      </a:r>
                      <a:endParaRPr lang="en-US" sz="1100">
                        <a:effectLst/>
                        <a:highlight>
                          <a:srgbClr val="0D4E95"/>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D4E95"/>
                    </a:solidFill>
                  </a:tcPr>
                </a:tc>
                <a:tc>
                  <a:txBody>
                    <a:bodyPr/>
                    <a:lstStyle/>
                    <a:p>
                      <a:pPr marL="0" marR="0" algn="ctr">
                        <a:lnSpc>
                          <a:spcPct val="115000"/>
                        </a:lnSpc>
                        <a:spcBef>
                          <a:spcPts val="0"/>
                        </a:spcBef>
                        <a:spcAft>
                          <a:spcPts val="0"/>
                        </a:spcAft>
                      </a:pPr>
                      <a:r>
                        <a:rPr lang="en-US" sz="1100" dirty="0">
                          <a:solidFill>
                            <a:schemeClr val="tx1"/>
                          </a:solidFill>
                          <a:effectLst/>
                          <a:latin typeface="Arial" panose="020B0604020202020204" pitchFamily="34" charset="0"/>
                          <a:ea typeface="Calibri" panose="020F0502020204030204" pitchFamily="34" charset="0"/>
                          <a:cs typeface="Arial" panose="020B0604020202020204" pitchFamily="34" charset="0"/>
                        </a:rPr>
                        <a:t>67.46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2936166"/>
                  </a:ext>
                </a:extLst>
              </a:tr>
              <a:tr h="219456">
                <a:tc>
                  <a:txBody>
                    <a:bodyPr/>
                    <a:lstStyle/>
                    <a:p>
                      <a:pPr marL="0" marR="0" algn="ctr">
                        <a:lnSpc>
                          <a:spcPct val="115000"/>
                        </a:lnSpc>
                        <a:spcBef>
                          <a:spcPts val="0"/>
                        </a:spcBef>
                        <a:spcAft>
                          <a:spcPts val="0"/>
                        </a:spcAft>
                      </a:pPr>
                      <a:r>
                        <a:rPr lang="en-US" sz="1100" b="1">
                          <a:solidFill>
                            <a:srgbClr val="FFFFFF"/>
                          </a:solidFill>
                          <a:effectLst/>
                          <a:highlight>
                            <a:srgbClr val="0D4E95"/>
                          </a:highlight>
                          <a:latin typeface="Arial" panose="020B0604020202020204" pitchFamily="34" charset="0"/>
                          <a:ea typeface="Calibri" panose="020F0502020204030204" pitchFamily="34" charset="0"/>
                          <a:cs typeface="Times New Roman" panose="02020603050405020304" pitchFamily="18" charset="0"/>
                        </a:rPr>
                        <a:t>CORN BASE ACRES</a:t>
                      </a:r>
                      <a:endParaRPr lang="en-US" sz="1100">
                        <a:effectLst/>
                        <a:highlight>
                          <a:srgbClr val="0D4E95"/>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D4E95"/>
                    </a:solidFill>
                  </a:tcPr>
                </a:tc>
                <a:tc>
                  <a:txBody>
                    <a:bodyPr/>
                    <a:lstStyle/>
                    <a:p>
                      <a:pPr marL="0" marR="0" algn="ctr">
                        <a:lnSpc>
                          <a:spcPct val="115000"/>
                        </a:lnSpc>
                        <a:spcBef>
                          <a:spcPts val="0"/>
                        </a:spcBef>
                        <a:spcAft>
                          <a:spcPts val="0"/>
                        </a:spcAft>
                      </a:pPr>
                      <a:r>
                        <a:rPr lang="en-US" sz="1100" dirty="0">
                          <a:solidFill>
                            <a:schemeClr val="tx1"/>
                          </a:solidFill>
                          <a:effectLst/>
                          <a:latin typeface="Arial" panose="020B0604020202020204" pitchFamily="34" charset="0"/>
                          <a:ea typeface="Calibri" panose="020F0502020204030204" pitchFamily="34" charset="0"/>
                          <a:cs typeface="Arial" panose="020B0604020202020204" pitchFamily="34" charset="0"/>
                        </a:rPr>
                        <a:t>33.50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90229244"/>
                  </a:ext>
                </a:extLst>
              </a:tr>
              <a:tr h="219456">
                <a:tc>
                  <a:txBody>
                    <a:bodyPr/>
                    <a:lstStyle/>
                    <a:p>
                      <a:pPr marL="0" marR="0" algn="ctr">
                        <a:lnSpc>
                          <a:spcPct val="115000"/>
                        </a:lnSpc>
                        <a:spcBef>
                          <a:spcPts val="0"/>
                        </a:spcBef>
                        <a:spcAft>
                          <a:spcPts val="0"/>
                        </a:spcAft>
                      </a:pPr>
                      <a:r>
                        <a:rPr lang="en-US" sz="1100" b="1" dirty="0">
                          <a:solidFill>
                            <a:srgbClr val="FFFFFF"/>
                          </a:solidFill>
                          <a:effectLst/>
                          <a:highlight>
                            <a:srgbClr val="0D4E95"/>
                          </a:highlight>
                          <a:latin typeface="Arial" panose="020B0604020202020204" pitchFamily="34" charset="0"/>
                          <a:ea typeface="Calibri" panose="020F0502020204030204" pitchFamily="34" charset="0"/>
                          <a:cs typeface="Times New Roman" panose="02020603050405020304" pitchFamily="18" charset="0"/>
                        </a:rPr>
                        <a:t>PLC YIELD CORN</a:t>
                      </a:r>
                      <a:endParaRPr lang="en-US" sz="1100" dirty="0">
                        <a:effectLst/>
                        <a:highlight>
                          <a:srgbClr val="0D4E95"/>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D4E95"/>
                    </a:solidFill>
                  </a:tcPr>
                </a:tc>
                <a:tc>
                  <a:txBody>
                    <a:bodyPr/>
                    <a:lstStyle/>
                    <a:p>
                      <a:pPr marL="0" marR="0" algn="ctr">
                        <a:lnSpc>
                          <a:spcPct val="115000"/>
                        </a:lnSpc>
                        <a:spcBef>
                          <a:spcPts val="0"/>
                        </a:spcBef>
                        <a:spcAft>
                          <a:spcPts val="0"/>
                        </a:spcAft>
                      </a:pPr>
                      <a:r>
                        <a:rPr lang="en-US" sz="1100" dirty="0">
                          <a:solidFill>
                            <a:schemeClr val="tx1"/>
                          </a:solidFill>
                          <a:effectLst/>
                          <a:latin typeface="Arial" panose="020B0604020202020204" pitchFamily="34" charset="0"/>
                          <a:ea typeface="Calibri" panose="020F0502020204030204" pitchFamily="34" charset="0"/>
                          <a:cs typeface="Arial" panose="020B0604020202020204" pitchFamily="34" charset="0"/>
                        </a:rPr>
                        <a:t>172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52643384"/>
                  </a:ext>
                </a:extLst>
              </a:tr>
              <a:tr h="219456">
                <a:tc>
                  <a:txBody>
                    <a:bodyPr/>
                    <a:lstStyle/>
                    <a:p>
                      <a:pPr marL="0" marR="0" algn="ctr">
                        <a:lnSpc>
                          <a:spcPct val="115000"/>
                        </a:lnSpc>
                        <a:spcBef>
                          <a:spcPts val="0"/>
                        </a:spcBef>
                        <a:spcAft>
                          <a:spcPts val="0"/>
                        </a:spcAft>
                      </a:pPr>
                      <a:r>
                        <a:rPr lang="en-US" sz="1100" b="1" dirty="0">
                          <a:solidFill>
                            <a:srgbClr val="FFFFFF"/>
                          </a:solidFill>
                          <a:effectLst/>
                          <a:highlight>
                            <a:srgbClr val="0D4E95"/>
                          </a:highlight>
                          <a:latin typeface="Arial" panose="020B0604020202020204" pitchFamily="34" charset="0"/>
                          <a:ea typeface="Calibri" panose="020F0502020204030204" pitchFamily="34" charset="0"/>
                          <a:cs typeface="Times New Roman" panose="02020603050405020304" pitchFamily="18" charset="0"/>
                        </a:rPr>
                        <a:t>SOYBEAN BASE ACRES</a:t>
                      </a:r>
                      <a:endParaRPr lang="en-US" sz="1100" dirty="0">
                        <a:effectLst/>
                        <a:highlight>
                          <a:srgbClr val="0D4E95"/>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D4E95"/>
                    </a:solidFill>
                  </a:tcPr>
                </a:tc>
                <a:tc>
                  <a:txBody>
                    <a:bodyPr/>
                    <a:lstStyle/>
                    <a:p>
                      <a:pPr marL="0" marR="0" algn="ctr">
                        <a:lnSpc>
                          <a:spcPct val="115000"/>
                        </a:lnSpc>
                        <a:spcBef>
                          <a:spcPts val="0"/>
                        </a:spcBef>
                        <a:spcAft>
                          <a:spcPts val="0"/>
                        </a:spcAft>
                      </a:pPr>
                      <a:r>
                        <a:rPr lang="en-US" sz="1100" dirty="0">
                          <a:solidFill>
                            <a:schemeClr val="tx1"/>
                          </a:solidFill>
                          <a:effectLst/>
                          <a:latin typeface="Arial" panose="020B0604020202020204" pitchFamily="34" charset="0"/>
                          <a:ea typeface="Calibri" panose="020F0502020204030204" pitchFamily="34" charset="0"/>
                          <a:cs typeface="Arial" panose="020B0604020202020204" pitchFamily="34" charset="0"/>
                        </a:rPr>
                        <a:t>33.5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59652078"/>
                  </a:ext>
                </a:extLst>
              </a:tr>
              <a:tr h="219456">
                <a:tc>
                  <a:txBody>
                    <a:bodyPr/>
                    <a:lstStyle/>
                    <a:p>
                      <a:pPr marL="0" marR="0" algn="ctr">
                        <a:lnSpc>
                          <a:spcPct val="115000"/>
                        </a:lnSpc>
                        <a:spcBef>
                          <a:spcPts val="0"/>
                        </a:spcBef>
                        <a:spcAft>
                          <a:spcPts val="0"/>
                        </a:spcAft>
                      </a:pPr>
                      <a:r>
                        <a:rPr lang="en-US" sz="1100" b="1" dirty="0">
                          <a:solidFill>
                            <a:srgbClr val="FFFFFF"/>
                          </a:solidFill>
                          <a:effectLst/>
                          <a:highlight>
                            <a:srgbClr val="0D4E95"/>
                          </a:highlight>
                          <a:latin typeface="Arial" panose="020B0604020202020204" pitchFamily="34" charset="0"/>
                          <a:ea typeface="Calibri" panose="020F0502020204030204" pitchFamily="34" charset="0"/>
                          <a:cs typeface="Times New Roman" panose="02020603050405020304" pitchFamily="18" charset="0"/>
                        </a:rPr>
                        <a:t>PLC YIELD SOYBEANS</a:t>
                      </a:r>
                      <a:endParaRPr lang="en-US" sz="1100" dirty="0">
                        <a:effectLst/>
                        <a:highlight>
                          <a:srgbClr val="0D4E95"/>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D4E95"/>
                    </a:solidFill>
                  </a:tcPr>
                </a:tc>
                <a:tc>
                  <a:txBody>
                    <a:bodyPr/>
                    <a:lstStyle/>
                    <a:p>
                      <a:pPr marL="0" marR="0" algn="ctr">
                        <a:lnSpc>
                          <a:spcPct val="115000"/>
                        </a:lnSpc>
                        <a:spcBef>
                          <a:spcPts val="0"/>
                        </a:spcBef>
                        <a:spcAft>
                          <a:spcPts val="0"/>
                        </a:spcAft>
                      </a:pPr>
                      <a:r>
                        <a:rPr lang="en-US" sz="1100" dirty="0">
                          <a:solidFill>
                            <a:schemeClr val="tx1"/>
                          </a:solidFill>
                          <a:effectLst/>
                          <a:latin typeface="Arial" panose="020B0604020202020204" pitchFamily="34" charset="0"/>
                          <a:ea typeface="Calibri" panose="020F0502020204030204" pitchFamily="34" charset="0"/>
                          <a:cs typeface="Arial" panose="020B0604020202020204" pitchFamily="34" charset="0"/>
                        </a:rPr>
                        <a:t>54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26099619"/>
                  </a:ext>
                </a:extLst>
              </a:tr>
              <a:tr h="219456">
                <a:tc>
                  <a:txBody>
                    <a:bodyPr/>
                    <a:lstStyle/>
                    <a:p>
                      <a:pPr marL="0" marR="0" algn="ctr">
                        <a:lnSpc>
                          <a:spcPct val="115000"/>
                        </a:lnSpc>
                        <a:spcBef>
                          <a:spcPts val="0"/>
                        </a:spcBef>
                        <a:spcAft>
                          <a:spcPts val="0"/>
                        </a:spcAft>
                      </a:pPr>
                      <a:r>
                        <a:rPr lang="en-US" sz="1100" b="1" dirty="0">
                          <a:solidFill>
                            <a:srgbClr val="FFFFFF"/>
                          </a:solidFill>
                          <a:effectLst/>
                          <a:highlight>
                            <a:srgbClr val="0D4E95"/>
                          </a:highlight>
                          <a:latin typeface="Arial" panose="020B0604020202020204" pitchFamily="34" charset="0"/>
                          <a:ea typeface="Calibri" panose="020F0502020204030204" pitchFamily="34" charset="0"/>
                          <a:cs typeface="Times New Roman" panose="02020603050405020304" pitchFamily="18" charset="0"/>
                        </a:rPr>
                        <a:t>CORN PROGRAM ELECTION</a:t>
                      </a:r>
                      <a:endParaRPr lang="en-US" sz="1100" dirty="0">
                        <a:effectLst/>
                        <a:highlight>
                          <a:srgbClr val="0D4E95"/>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D4E95"/>
                    </a:solidFill>
                  </a:tcPr>
                </a:tc>
                <a:tc>
                  <a:txBody>
                    <a:bodyPr/>
                    <a:lstStyle/>
                    <a:p>
                      <a:pPr marL="0" marR="0" algn="ctr">
                        <a:lnSpc>
                          <a:spcPct val="115000"/>
                        </a:lnSpc>
                        <a:spcBef>
                          <a:spcPts val="0"/>
                        </a:spcBef>
                        <a:spcAft>
                          <a:spcPts val="0"/>
                        </a:spcAft>
                      </a:pPr>
                      <a:r>
                        <a:rPr lang="en-US" sz="1100" dirty="0">
                          <a:solidFill>
                            <a:schemeClr val="tx1"/>
                          </a:solidFill>
                          <a:effectLst/>
                          <a:latin typeface="Arial" panose="020B0604020202020204" pitchFamily="34" charset="0"/>
                          <a:ea typeface="Calibri" panose="020F0502020204030204" pitchFamily="34" charset="0"/>
                          <a:cs typeface="Arial" panose="020B0604020202020204" pitchFamily="34" charset="0"/>
                        </a:rPr>
                        <a:t>ARC County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574115293"/>
                  </a:ext>
                </a:extLst>
              </a:tr>
              <a:tr h="219456">
                <a:tc>
                  <a:txBody>
                    <a:bodyPr/>
                    <a:lstStyle/>
                    <a:p>
                      <a:pPr marL="0" marR="0" algn="ctr">
                        <a:lnSpc>
                          <a:spcPct val="115000"/>
                        </a:lnSpc>
                        <a:spcBef>
                          <a:spcPts val="0"/>
                        </a:spcBef>
                        <a:spcAft>
                          <a:spcPts val="0"/>
                        </a:spcAft>
                      </a:pPr>
                      <a:r>
                        <a:rPr lang="en-US" sz="1100" b="1">
                          <a:solidFill>
                            <a:srgbClr val="FFFFFF"/>
                          </a:solidFill>
                          <a:effectLst/>
                          <a:highlight>
                            <a:srgbClr val="0D4E95"/>
                          </a:highlight>
                          <a:latin typeface="Arial" panose="020B0604020202020204" pitchFamily="34" charset="0"/>
                          <a:ea typeface="Calibri" panose="020F0502020204030204" pitchFamily="34" charset="0"/>
                          <a:cs typeface="Times New Roman" panose="02020603050405020304" pitchFamily="18" charset="0"/>
                        </a:rPr>
                        <a:t>SOYBEAN PROGRAM ELECTION</a:t>
                      </a:r>
                      <a:endParaRPr lang="en-US" sz="1100">
                        <a:effectLst/>
                        <a:highlight>
                          <a:srgbClr val="0D4E95"/>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D4E95"/>
                    </a:solidFill>
                  </a:tcPr>
                </a:tc>
                <a:tc>
                  <a:txBody>
                    <a:bodyPr/>
                    <a:lstStyle/>
                    <a:p>
                      <a:pPr marL="0" marR="0" algn="ctr">
                        <a:lnSpc>
                          <a:spcPct val="115000"/>
                        </a:lnSpc>
                        <a:spcBef>
                          <a:spcPts val="0"/>
                        </a:spcBef>
                        <a:spcAft>
                          <a:spcPts val="0"/>
                        </a:spcAft>
                      </a:pPr>
                      <a:r>
                        <a:rPr lang="en-US" sz="1100" dirty="0">
                          <a:solidFill>
                            <a:schemeClr val="tx1"/>
                          </a:solidFill>
                          <a:effectLst/>
                          <a:latin typeface="Arial" panose="020B0604020202020204" pitchFamily="34" charset="0"/>
                          <a:ea typeface="Calibri" panose="020F0502020204030204" pitchFamily="34" charset="0"/>
                          <a:cs typeface="Arial" panose="020B0604020202020204" pitchFamily="34" charset="0"/>
                        </a:rPr>
                        <a:t>Price Loss Coverage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29540019"/>
                  </a:ext>
                </a:extLst>
              </a:tr>
            </a:tbl>
          </a:graphicData>
        </a:graphic>
      </p:graphicFrame>
      <p:graphicFrame>
        <p:nvGraphicFramePr>
          <p:cNvPr id="14" name="Table 13">
            <a:extLst>
              <a:ext uri="{FF2B5EF4-FFF2-40B4-BE49-F238E27FC236}">
                <a16:creationId xmlns:a16="http://schemas.microsoft.com/office/drawing/2014/main" id="{0EC7E710-7F1D-5459-7EA2-484385234FDD}"/>
              </a:ext>
            </a:extLst>
          </p:cNvPr>
          <p:cNvGraphicFramePr>
            <a:graphicFrameLocks noGrp="1"/>
          </p:cNvGraphicFramePr>
          <p:nvPr>
            <p:extLst>
              <p:ext uri="{D42A27DB-BD31-4B8C-83A1-F6EECF244321}">
                <p14:modId xmlns:p14="http://schemas.microsoft.com/office/powerpoint/2010/main" val="1939833381"/>
              </p:ext>
            </p:extLst>
          </p:nvPr>
        </p:nvGraphicFramePr>
        <p:xfrm>
          <a:off x="1081155" y="1209880"/>
          <a:ext cx="5708650" cy="548640"/>
        </p:xfrm>
        <a:graphic>
          <a:graphicData uri="http://schemas.openxmlformats.org/drawingml/2006/table">
            <a:tbl>
              <a:tblPr firstRow="1" firstCol="1" bandRow="1"/>
              <a:tblGrid>
                <a:gridCol w="1401445">
                  <a:extLst>
                    <a:ext uri="{9D8B030D-6E8A-4147-A177-3AD203B41FA5}">
                      <a16:colId xmlns:a16="http://schemas.microsoft.com/office/drawing/2014/main" val="9557561"/>
                    </a:ext>
                  </a:extLst>
                </a:gridCol>
                <a:gridCol w="995680">
                  <a:extLst>
                    <a:ext uri="{9D8B030D-6E8A-4147-A177-3AD203B41FA5}">
                      <a16:colId xmlns:a16="http://schemas.microsoft.com/office/drawing/2014/main" val="1107054587"/>
                    </a:ext>
                  </a:extLst>
                </a:gridCol>
                <a:gridCol w="1485900">
                  <a:extLst>
                    <a:ext uri="{9D8B030D-6E8A-4147-A177-3AD203B41FA5}">
                      <a16:colId xmlns:a16="http://schemas.microsoft.com/office/drawing/2014/main" val="2207367005"/>
                    </a:ext>
                  </a:extLst>
                </a:gridCol>
                <a:gridCol w="1825625">
                  <a:extLst>
                    <a:ext uri="{9D8B030D-6E8A-4147-A177-3AD203B41FA5}">
                      <a16:colId xmlns:a16="http://schemas.microsoft.com/office/drawing/2014/main" val="2466841897"/>
                    </a:ext>
                  </a:extLst>
                </a:gridCol>
              </a:tblGrid>
              <a:tr h="274320">
                <a:tc>
                  <a:txBody>
                    <a:bodyPr/>
                    <a:lstStyle/>
                    <a:p>
                      <a:pPr marL="0" marR="0" algn="ctr">
                        <a:lnSpc>
                          <a:spcPct val="115000"/>
                        </a:lnSpc>
                        <a:spcBef>
                          <a:spcPts val="0"/>
                        </a:spcBef>
                        <a:spcAft>
                          <a:spcPts val="0"/>
                        </a:spcAft>
                      </a:pPr>
                      <a:r>
                        <a:rPr lang="en-US" sz="1200" b="1" dirty="0">
                          <a:solidFill>
                            <a:srgbClr val="FFFFFF"/>
                          </a:solidFill>
                          <a:effectLst/>
                          <a:highlight>
                            <a:srgbClr val="0D4E95"/>
                          </a:highlight>
                          <a:latin typeface="Arial" panose="020B0604020202020204" pitchFamily="34" charset="0"/>
                          <a:ea typeface="Arial" panose="020B0604020202020204" pitchFamily="34" charset="0"/>
                          <a:cs typeface="Times New Roman" panose="02020603050405020304" pitchFamily="18" charset="0"/>
                        </a:rPr>
                        <a:t>Parcel #</a:t>
                      </a:r>
                      <a:endParaRPr lang="en-US" sz="1200" dirty="0">
                        <a:effectLst/>
                        <a:highlight>
                          <a:srgbClr val="0D4E95"/>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D4E95"/>
                    </a:solidFill>
                  </a:tcPr>
                </a:tc>
                <a:tc>
                  <a:txBody>
                    <a:bodyPr/>
                    <a:lstStyle/>
                    <a:p>
                      <a:pPr marL="0" marR="0" algn="ctr">
                        <a:lnSpc>
                          <a:spcPct val="115000"/>
                        </a:lnSpc>
                        <a:spcBef>
                          <a:spcPts val="0"/>
                        </a:spcBef>
                        <a:spcAft>
                          <a:spcPts val="0"/>
                        </a:spcAft>
                      </a:pPr>
                      <a:r>
                        <a:rPr lang="en-US" sz="1200" b="1" dirty="0">
                          <a:solidFill>
                            <a:srgbClr val="FFFFFF"/>
                          </a:solidFill>
                          <a:effectLst/>
                          <a:highlight>
                            <a:srgbClr val="0D4E95"/>
                          </a:highlight>
                          <a:latin typeface="Arial" panose="020B0604020202020204" pitchFamily="34" charset="0"/>
                          <a:ea typeface="Arial" panose="020B0604020202020204" pitchFamily="34" charset="0"/>
                          <a:cs typeface="Times New Roman" panose="02020603050405020304" pitchFamily="18" charset="0"/>
                        </a:rPr>
                        <a:t>Tax Acres</a:t>
                      </a:r>
                      <a:endParaRPr lang="en-US" sz="1200" dirty="0">
                        <a:effectLst/>
                        <a:highlight>
                          <a:srgbClr val="0D4E95"/>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D4E95"/>
                    </a:solidFill>
                  </a:tcPr>
                </a:tc>
                <a:tc>
                  <a:txBody>
                    <a:bodyPr/>
                    <a:lstStyle/>
                    <a:p>
                      <a:pPr marL="0" marR="0" algn="ctr">
                        <a:lnSpc>
                          <a:spcPct val="115000"/>
                        </a:lnSpc>
                        <a:spcBef>
                          <a:spcPts val="0"/>
                        </a:spcBef>
                        <a:spcAft>
                          <a:spcPts val="0"/>
                        </a:spcAft>
                      </a:pPr>
                      <a:r>
                        <a:rPr lang="en-US" sz="1200" b="1" dirty="0">
                          <a:solidFill>
                            <a:srgbClr val="FFFFFF"/>
                          </a:solidFill>
                          <a:effectLst/>
                          <a:highlight>
                            <a:srgbClr val="0D4E95"/>
                          </a:highlight>
                          <a:latin typeface="Arial" panose="020B0604020202020204" pitchFamily="34" charset="0"/>
                          <a:ea typeface="Arial" panose="020B0604020202020204" pitchFamily="34" charset="0"/>
                          <a:cs typeface="Times New Roman" panose="02020603050405020304" pitchFamily="18" charset="0"/>
                        </a:rPr>
                        <a:t>Total Assessment</a:t>
                      </a:r>
                      <a:endParaRPr lang="en-US" sz="1200" dirty="0">
                        <a:effectLst/>
                        <a:highlight>
                          <a:srgbClr val="0D4E95"/>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D4E95"/>
                    </a:solidFill>
                  </a:tcPr>
                </a:tc>
                <a:tc>
                  <a:txBody>
                    <a:bodyPr/>
                    <a:lstStyle/>
                    <a:p>
                      <a:pPr marL="0" marR="0" algn="ctr">
                        <a:lnSpc>
                          <a:spcPct val="115000"/>
                        </a:lnSpc>
                        <a:spcBef>
                          <a:spcPts val="0"/>
                        </a:spcBef>
                        <a:spcAft>
                          <a:spcPts val="0"/>
                        </a:spcAft>
                      </a:pPr>
                      <a:r>
                        <a:rPr lang="en-US" sz="1200" b="1" dirty="0">
                          <a:solidFill>
                            <a:srgbClr val="FFFFFF"/>
                          </a:solidFill>
                          <a:effectLst/>
                          <a:highlight>
                            <a:srgbClr val="0D4E95"/>
                          </a:highlight>
                          <a:latin typeface="Arial" panose="020B0604020202020204" pitchFamily="34" charset="0"/>
                          <a:ea typeface="Arial" panose="020B0604020202020204" pitchFamily="34" charset="0"/>
                          <a:cs typeface="Times New Roman" panose="02020603050405020304" pitchFamily="18" charset="0"/>
                        </a:rPr>
                        <a:t>2023 Taxes Paid 2024</a:t>
                      </a:r>
                      <a:endParaRPr lang="en-US" sz="1200" dirty="0">
                        <a:effectLst/>
                        <a:highlight>
                          <a:srgbClr val="0D4E95"/>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D4E95"/>
                    </a:solidFill>
                  </a:tcPr>
                </a:tc>
                <a:extLst>
                  <a:ext uri="{0D108BD9-81ED-4DB2-BD59-A6C34878D82A}">
                    <a16:rowId xmlns:a16="http://schemas.microsoft.com/office/drawing/2014/main" val="1644204087"/>
                  </a:ext>
                </a:extLst>
              </a:tr>
              <a:tr h="274320">
                <a:tc>
                  <a:txBody>
                    <a:bodyPr/>
                    <a:lstStyle/>
                    <a:p>
                      <a:pPr marL="0" marR="0" algn="ctr">
                        <a:lnSpc>
                          <a:spcPct val="115000"/>
                        </a:lnSpc>
                        <a:spcBef>
                          <a:spcPts val="0"/>
                        </a:spcBef>
                        <a:spcAft>
                          <a:spcPts val="0"/>
                        </a:spcAft>
                      </a:pPr>
                      <a:r>
                        <a:rPr lang="en-US"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04-0-00028-000</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100" dirty="0">
                          <a:solidFill>
                            <a:schemeClr val="tx1"/>
                          </a:solidFill>
                          <a:effectLst/>
                          <a:latin typeface="Arial" panose="020B0604020202020204" pitchFamily="34" charset="0"/>
                          <a:ea typeface="Arial" panose="020B0604020202020204" pitchFamily="34" charset="0"/>
                          <a:cs typeface="Times New Roman" panose="02020603050405020304" pitchFamily="18" charset="0"/>
                        </a:rPr>
                        <a:t>63.59</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100" dirty="0">
                          <a:solidFill>
                            <a:schemeClr val="tx1"/>
                          </a:solidFill>
                          <a:effectLst/>
                          <a:latin typeface="Arial" panose="020B0604020202020204" pitchFamily="34" charset="0"/>
                          <a:ea typeface="Arial" panose="020B0604020202020204" pitchFamily="34" charset="0"/>
                          <a:cs typeface="Times New Roman" panose="02020603050405020304" pitchFamily="18" charset="0"/>
                        </a:rPr>
                        <a:t>41,233</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100" dirty="0">
                          <a:solidFill>
                            <a:schemeClr val="tx1"/>
                          </a:solidFill>
                          <a:effectLst/>
                          <a:latin typeface="Arial" panose="020B0604020202020204" pitchFamily="34" charset="0"/>
                          <a:ea typeface="Arial" panose="020B0604020202020204" pitchFamily="34" charset="0"/>
                          <a:cs typeface="Times New Roman" panose="02020603050405020304" pitchFamily="18" charset="0"/>
                        </a:rPr>
                        <a:t>$3,295.68</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4417964"/>
                  </a:ext>
                </a:extLst>
              </a:tr>
            </a:tbl>
          </a:graphicData>
        </a:graphic>
      </p:graphicFrame>
      <p:sp>
        <p:nvSpPr>
          <p:cNvPr id="19" name="TextBox 18">
            <a:extLst>
              <a:ext uri="{FF2B5EF4-FFF2-40B4-BE49-F238E27FC236}">
                <a16:creationId xmlns:a16="http://schemas.microsoft.com/office/drawing/2014/main" id="{469720C2-25D0-37C4-3E21-3CD8CB3D3D41}"/>
              </a:ext>
            </a:extLst>
          </p:cNvPr>
          <p:cNvSpPr txBox="1"/>
          <p:nvPr/>
        </p:nvSpPr>
        <p:spPr>
          <a:xfrm>
            <a:off x="1580929" y="1947366"/>
            <a:ext cx="4644709" cy="307777"/>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FSA Information </a:t>
            </a:r>
          </a:p>
        </p:txBody>
      </p:sp>
      <p:sp>
        <p:nvSpPr>
          <p:cNvPr id="20" name="TextBox 19">
            <a:extLst>
              <a:ext uri="{FF2B5EF4-FFF2-40B4-BE49-F238E27FC236}">
                <a16:creationId xmlns:a16="http://schemas.microsoft.com/office/drawing/2014/main" id="{56613F08-4347-8E75-BE0C-4DF0C2B324BE}"/>
              </a:ext>
            </a:extLst>
          </p:cNvPr>
          <p:cNvSpPr txBox="1"/>
          <p:nvPr/>
        </p:nvSpPr>
        <p:spPr>
          <a:xfrm>
            <a:off x="1048959" y="909657"/>
            <a:ext cx="5708650" cy="307777"/>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Real Estate Tax Information  </a:t>
            </a:r>
          </a:p>
        </p:txBody>
      </p:sp>
      <p:sp>
        <p:nvSpPr>
          <p:cNvPr id="21" name="TextBox 20">
            <a:extLst>
              <a:ext uri="{FF2B5EF4-FFF2-40B4-BE49-F238E27FC236}">
                <a16:creationId xmlns:a16="http://schemas.microsoft.com/office/drawing/2014/main" id="{3BA43E74-1594-CEFB-1E1F-A25330E10961}"/>
              </a:ext>
            </a:extLst>
          </p:cNvPr>
          <p:cNvSpPr txBox="1"/>
          <p:nvPr/>
        </p:nvSpPr>
        <p:spPr>
          <a:xfrm>
            <a:off x="1216236" y="4847463"/>
            <a:ext cx="5042107" cy="499047"/>
          </a:xfrm>
          <a:prstGeom prst="rect">
            <a:avLst/>
          </a:prstGeom>
          <a:noFill/>
        </p:spPr>
        <p:txBody>
          <a:bodyPr wrap="square" rtlCol="0">
            <a:spAutoFit/>
          </a:bodyPr>
          <a:lstStyle/>
          <a:p>
            <a:pPr marR="0">
              <a:lnSpc>
                <a:spcPct val="115000"/>
              </a:lnSpc>
              <a:spcBef>
                <a:spcPts val="0"/>
              </a:spcBef>
              <a:spcAft>
                <a:spcPts val="0"/>
              </a:spcAft>
            </a:pPr>
            <a:r>
              <a:rPr lang="en-US" sz="1200" i="1" dirty="0">
                <a:effectLst/>
                <a:latin typeface="Arial" panose="020B0604020202020204" pitchFamily="34" charset="0"/>
                <a:ea typeface="Arial" panose="020B0604020202020204" pitchFamily="34" charset="0"/>
                <a:cs typeface="Arial" panose="020B0604020202020204" pitchFamily="34" charset="0"/>
              </a:rPr>
              <a:t>Source: Coles Co, Illinois USDA FSA Office.</a:t>
            </a:r>
          </a:p>
          <a:p>
            <a:pPr marR="0">
              <a:lnSpc>
                <a:spcPct val="115000"/>
              </a:lnSpc>
              <a:spcBef>
                <a:spcPts val="0"/>
              </a:spcBef>
              <a:spcAft>
                <a:spcPts val="0"/>
              </a:spcAft>
            </a:pPr>
            <a:endParaRPr lang="en-US" sz="12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E14B20B3-5DFB-9CB8-CE5F-3E1EEB1A45F9}"/>
              </a:ext>
            </a:extLst>
          </p:cNvPr>
          <p:cNvSpPr txBox="1"/>
          <p:nvPr/>
        </p:nvSpPr>
        <p:spPr>
          <a:xfrm>
            <a:off x="3632" y="9556637"/>
            <a:ext cx="3127904" cy="461665"/>
          </a:xfrm>
          <a:prstGeom prst="rect">
            <a:avLst/>
          </a:prstGeom>
          <a:noFill/>
        </p:spPr>
        <p:txBody>
          <a:bodyPr wrap="square" rtlCol="0" anchor="ctr">
            <a:spAutoFit/>
          </a:bodyPr>
          <a:lstStyle/>
          <a:p>
            <a:pPr algn="ctr"/>
            <a:r>
              <a:rPr lang="en-US" sz="1200" b="1" dirty="0">
                <a:solidFill>
                  <a:schemeClr val="bg1"/>
                </a:solidFill>
              </a:rPr>
              <a:t>Bloomington </a:t>
            </a:r>
            <a:r>
              <a:rPr lang="en-US" sz="1200" b="1" dirty="0">
                <a:solidFill>
                  <a:srgbClr val="BC9353"/>
                </a:solidFill>
              </a:rPr>
              <a:t>|</a:t>
            </a:r>
            <a:r>
              <a:rPr lang="en-US" sz="1200" b="1" dirty="0">
                <a:solidFill>
                  <a:schemeClr val="bg1"/>
                </a:solidFill>
              </a:rPr>
              <a:t> Decatur </a:t>
            </a:r>
            <a:r>
              <a:rPr lang="en-US" sz="1200" b="1" dirty="0">
                <a:solidFill>
                  <a:srgbClr val="BC9353"/>
                </a:solidFill>
              </a:rPr>
              <a:t>|</a:t>
            </a:r>
            <a:r>
              <a:rPr lang="en-US" sz="1200" b="1" dirty="0">
                <a:solidFill>
                  <a:schemeClr val="bg1"/>
                </a:solidFill>
              </a:rPr>
              <a:t> Kankakee  Mattoon </a:t>
            </a:r>
            <a:r>
              <a:rPr lang="en-US" sz="1200" b="1" dirty="0">
                <a:solidFill>
                  <a:srgbClr val="BC9353"/>
                </a:solidFill>
              </a:rPr>
              <a:t>|</a:t>
            </a:r>
            <a:r>
              <a:rPr lang="en-US" sz="1200" b="1" dirty="0">
                <a:solidFill>
                  <a:schemeClr val="bg1"/>
                </a:solidFill>
              </a:rPr>
              <a:t> Peoria </a:t>
            </a:r>
            <a:r>
              <a:rPr lang="en-US" sz="1200" b="1" dirty="0">
                <a:solidFill>
                  <a:srgbClr val="BC9353"/>
                </a:solidFill>
              </a:rPr>
              <a:t>|</a:t>
            </a:r>
            <a:r>
              <a:rPr lang="en-US" sz="1200" b="1" dirty="0">
                <a:solidFill>
                  <a:schemeClr val="bg1"/>
                </a:solidFill>
              </a:rPr>
              <a:t> Springfield</a:t>
            </a:r>
            <a:endParaRPr lang="en-US" sz="1600" b="1" dirty="0">
              <a:solidFill>
                <a:schemeClr val="bg1"/>
              </a:solidFill>
            </a:endParaRPr>
          </a:p>
        </p:txBody>
      </p:sp>
      <p:sp>
        <p:nvSpPr>
          <p:cNvPr id="17" name="TextBox 16">
            <a:extLst>
              <a:ext uri="{FF2B5EF4-FFF2-40B4-BE49-F238E27FC236}">
                <a16:creationId xmlns:a16="http://schemas.microsoft.com/office/drawing/2014/main" id="{9B5E641A-235F-AE4B-2140-4F76317C47E9}"/>
              </a:ext>
            </a:extLst>
          </p:cNvPr>
          <p:cNvSpPr txBox="1"/>
          <p:nvPr/>
        </p:nvSpPr>
        <p:spPr>
          <a:xfrm>
            <a:off x="283725" y="9203285"/>
            <a:ext cx="7165853" cy="270459"/>
          </a:xfrm>
          <a:prstGeom prst="rect">
            <a:avLst/>
          </a:prstGeom>
          <a:noFill/>
        </p:spPr>
        <p:txBody>
          <a:bodyPr wrap="square" rtlCol="0">
            <a:spAutoFit/>
          </a:bodyPr>
          <a:lstStyle/>
          <a:p>
            <a:pPr marL="0" marR="0" algn="ctr">
              <a:lnSpc>
                <a:spcPct val="115000"/>
              </a:lnSpc>
              <a:spcBef>
                <a:spcPts val="0"/>
              </a:spcBef>
              <a:spcAft>
                <a:spcPts val="0"/>
              </a:spcAft>
            </a:pPr>
            <a:r>
              <a:rPr lang="en-US" sz="1100" b="1" dirty="0">
                <a:effectLst/>
                <a:latin typeface="Arial" panose="020B0604020202020204" pitchFamily="34" charset="0"/>
                <a:ea typeface="Arial" panose="020B0604020202020204" pitchFamily="34" charset="0"/>
                <a:cs typeface="Times New Roman" panose="02020603050405020304" pitchFamily="18" charset="0"/>
              </a:rPr>
              <a:t>Physical Address: </a:t>
            </a:r>
            <a:r>
              <a:rPr lang="en-US" sz="1100" dirty="0">
                <a:effectLst/>
                <a:latin typeface="Arial" panose="020B0604020202020204" pitchFamily="34" charset="0"/>
                <a:ea typeface="Arial" panose="020B0604020202020204" pitchFamily="34" charset="0"/>
              </a:rPr>
              <a:t>15655 1100 E Rd Arcola, IL 61953 </a:t>
            </a:r>
            <a:r>
              <a:rPr lang="en-US" sz="1100" b="1" dirty="0">
                <a:effectLst/>
                <a:latin typeface="Arial" panose="020B0604020202020204" pitchFamily="34" charset="0"/>
                <a:ea typeface="Arial" panose="020B0604020202020204" pitchFamily="34" charset="0"/>
              </a:rPr>
              <a:t>Latitude: </a:t>
            </a:r>
            <a:r>
              <a:rPr lang="en-US" sz="1100" dirty="0">
                <a:effectLst/>
                <a:latin typeface="Arial" panose="020B0604020202020204" pitchFamily="34" charset="0"/>
                <a:ea typeface="Arial" panose="020B0604020202020204" pitchFamily="34" charset="0"/>
              </a:rPr>
              <a:t>39.601589 </a:t>
            </a:r>
            <a:r>
              <a:rPr lang="en-US" sz="1100" b="1" dirty="0">
                <a:effectLst/>
                <a:latin typeface="Arial" panose="020B0604020202020204" pitchFamily="34" charset="0"/>
                <a:ea typeface="Arial" panose="020B0604020202020204" pitchFamily="34" charset="0"/>
              </a:rPr>
              <a:t>Longitude: </a:t>
            </a:r>
            <a:r>
              <a:rPr lang="en-US" sz="1100" dirty="0">
                <a:effectLst/>
                <a:latin typeface="Arial" panose="020B0604020202020204" pitchFamily="34" charset="0"/>
                <a:ea typeface="Arial" panose="020B0604020202020204" pitchFamily="34" charset="0"/>
              </a:rPr>
              <a:t>-88.268220</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B92B03C1-E691-A91E-E6DC-473023BD2C99}"/>
              </a:ext>
            </a:extLst>
          </p:cNvPr>
          <p:cNvSpPr txBox="1"/>
          <p:nvPr/>
        </p:nvSpPr>
        <p:spPr>
          <a:xfrm>
            <a:off x="1486396" y="5216866"/>
            <a:ext cx="4833767"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Soil Fertility Tests</a:t>
            </a:r>
          </a:p>
        </p:txBody>
      </p:sp>
      <p:sp>
        <p:nvSpPr>
          <p:cNvPr id="22" name="TextBox 21">
            <a:extLst>
              <a:ext uri="{FF2B5EF4-FFF2-40B4-BE49-F238E27FC236}">
                <a16:creationId xmlns:a16="http://schemas.microsoft.com/office/drawing/2014/main" id="{443B7638-35D3-55E0-76BC-0D096AB31820}"/>
              </a:ext>
            </a:extLst>
          </p:cNvPr>
          <p:cNvSpPr txBox="1"/>
          <p:nvPr/>
        </p:nvSpPr>
        <p:spPr>
          <a:xfrm>
            <a:off x="1769510" y="6303754"/>
            <a:ext cx="4267537"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Yield History (</a:t>
            </a:r>
            <a:r>
              <a:rPr lang="en-US" sz="1200" b="1" dirty="0" err="1">
                <a:latin typeface="Arial" panose="020B0604020202020204" pitchFamily="34" charset="0"/>
                <a:cs typeface="Arial" panose="020B0604020202020204" pitchFamily="34" charset="0"/>
              </a:rPr>
              <a:t>bu</a:t>
            </a:r>
            <a:r>
              <a:rPr lang="en-US" sz="1200" b="1" dirty="0">
                <a:latin typeface="Arial" panose="020B0604020202020204" pitchFamily="34" charset="0"/>
                <a:cs typeface="Arial" panose="020B0604020202020204" pitchFamily="34" charset="0"/>
              </a:rPr>
              <a:t>/ac)  </a:t>
            </a:r>
          </a:p>
        </p:txBody>
      </p:sp>
      <p:graphicFrame>
        <p:nvGraphicFramePr>
          <p:cNvPr id="23" name="Table 22">
            <a:extLst>
              <a:ext uri="{FF2B5EF4-FFF2-40B4-BE49-F238E27FC236}">
                <a16:creationId xmlns:a16="http://schemas.microsoft.com/office/drawing/2014/main" id="{986F4DD3-C822-6123-3081-793B094CC372}"/>
              </a:ext>
            </a:extLst>
          </p:cNvPr>
          <p:cNvGraphicFramePr>
            <a:graphicFrameLocks noGrp="1"/>
          </p:cNvGraphicFramePr>
          <p:nvPr>
            <p:extLst>
              <p:ext uri="{D42A27DB-BD31-4B8C-83A1-F6EECF244321}">
                <p14:modId xmlns:p14="http://schemas.microsoft.com/office/powerpoint/2010/main" val="439926893"/>
              </p:ext>
            </p:extLst>
          </p:nvPr>
        </p:nvGraphicFramePr>
        <p:xfrm>
          <a:off x="1989601" y="5448106"/>
          <a:ext cx="3891757" cy="721825"/>
        </p:xfrm>
        <a:graphic>
          <a:graphicData uri="http://schemas.openxmlformats.org/drawingml/2006/table">
            <a:tbl>
              <a:tblPr firstRow="1" firstCol="1" bandRow="1"/>
              <a:tblGrid>
                <a:gridCol w="876300">
                  <a:extLst>
                    <a:ext uri="{9D8B030D-6E8A-4147-A177-3AD203B41FA5}">
                      <a16:colId xmlns:a16="http://schemas.microsoft.com/office/drawing/2014/main" val="3793811062"/>
                    </a:ext>
                  </a:extLst>
                </a:gridCol>
                <a:gridCol w="1036969">
                  <a:extLst>
                    <a:ext uri="{9D8B030D-6E8A-4147-A177-3AD203B41FA5}">
                      <a16:colId xmlns:a16="http://schemas.microsoft.com/office/drawing/2014/main" val="2068635106"/>
                    </a:ext>
                  </a:extLst>
                </a:gridCol>
                <a:gridCol w="613596">
                  <a:extLst>
                    <a:ext uri="{9D8B030D-6E8A-4147-A177-3AD203B41FA5}">
                      <a16:colId xmlns:a16="http://schemas.microsoft.com/office/drawing/2014/main" val="2522531076"/>
                    </a:ext>
                  </a:extLst>
                </a:gridCol>
                <a:gridCol w="652554">
                  <a:extLst>
                    <a:ext uri="{9D8B030D-6E8A-4147-A177-3AD203B41FA5}">
                      <a16:colId xmlns:a16="http://schemas.microsoft.com/office/drawing/2014/main" val="1494671860"/>
                    </a:ext>
                  </a:extLst>
                </a:gridCol>
                <a:gridCol w="712338">
                  <a:extLst>
                    <a:ext uri="{9D8B030D-6E8A-4147-A177-3AD203B41FA5}">
                      <a16:colId xmlns:a16="http://schemas.microsoft.com/office/drawing/2014/main" val="1791388976"/>
                    </a:ext>
                  </a:extLst>
                </a:gridCol>
              </a:tblGrid>
              <a:tr h="282913">
                <a:tc>
                  <a:txBody>
                    <a:bodyPr/>
                    <a:lstStyle/>
                    <a:p>
                      <a:pPr marL="0" marR="0" algn="ctr">
                        <a:lnSpc>
                          <a:spcPct val="115000"/>
                        </a:lnSpc>
                        <a:spcBef>
                          <a:spcPts val="0"/>
                        </a:spcBef>
                        <a:spcAft>
                          <a:spcPts val="0"/>
                        </a:spcAft>
                      </a:pPr>
                      <a:r>
                        <a:rPr lang="en-US" sz="1100" b="1" dirty="0">
                          <a:solidFill>
                            <a:schemeClr val="tx1"/>
                          </a:solidFill>
                          <a:effectLst/>
                          <a:latin typeface="Arial" panose="020B0604020202020204" pitchFamily="34" charset="0"/>
                          <a:ea typeface="Arial" panose="020B0604020202020204" pitchFamily="34" charset="0"/>
                          <a:cs typeface="Times New Roman" panose="02020603050405020304" pitchFamily="18" charset="0"/>
                        </a:rPr>
                        <a:t>Test Date</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D4E95"/>
                    </a:solidFill>
                  </a:tcPr>
                </a:tc>
                <a:tc>
                  <a:txBody>
                    <a:bodyPr/>
                    <a:lstStyle/>
                    <a:p>
                      <a:pPr marL="0" marR="0" algn="ctr">
                        <a:lnSpc>
                          <a:spcPct val="115000"/>
                        </a:lnSpc>
                        <a:spcBef>
                          <a:spcPts val="0"/>
                        </a:spcBef>
                        <a:spcAft>
                          <a:spcPts val="0"/>
                        </a:spcAft>
                      </a:pPr>
                      <a:r>
                        <a:rPr lang="en-US" sz="1100" b="1" dirty="0">
                          <a:solidFill>
                            <a:schemeClr val="tx1"/>
                          </a:solidFill>
                          <a:effectLst/>
                          <a:latin typeface="Arial" panose="020B0604020202020204" pitchFamily="34" charset="0"/>
                          <a:ea typeface="Arial" panose="020B0604020202020204" pitchFamily="34" charset="0"/>
                          <a:cs typeface="Times New Roman" panose="02020603050405020304" pitchFamily="18" charset="0"/>
                        </a:rPr>
                        <a:t>Tested Acres</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D4E95"/>
                    </a:solidFill>
                  </a:tcPr>
                </a:tc>
                <a:tc>
                  <a:txBody>
                    <a:bodyPr/>
                    <a:lstStyle/>
                    <a:p>
                      <a:pPr marL="0" marR="0" algn="ctr">
                        <a:lnSpc>
                          <a:spcPct val="115000"/>
                        </a:lnSpc>
                        <a:spcBef>
                          <a:spcPts val="0"/>
                        </a:spcBef>
                        <a:spcAft>
                          <a:spcPts val="0"/>
                        </a:spcAft>
                      </a:pPr>
                      <a:r>
                        <a:rPr lang="en-US" sz="1100" b="1" dirty="0">
                          <a:solidFill>
                            <a:schemeClr val="tx1"/>
                          </a:solidFill>
                          <a:effectLst/>
                          <a:latin typeface="Arial" panose="020B0604020202020204" pitchFamily="34" charset="0"/>
                          <a:ea typeface="Arial" panose="020B0604020202020204" pitchFamily="34" charset="0"/>
                          <a:cs typeface="Times New Roman" panose="02020603050405020304" pitchFamily="18" charset="0"/>
                        </a:rPr>
                        <a:t>P #/a</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D4E95"/>
                    </a:solidFill>
                  </a:tcPr>
                </a:tc>
                <a:tc>
                  <a:txBody>
                    <a:bodyPr/>
                    <a:lstStyle/>
                    <a:p>
                      <a:pPr marL="0" marR="0" algn="ctr">
                        <a:lnSpc>
                          <a:spcPct val="115000"/>
                        </a:lnSpc>
                        <a:spcBef>
                          <a:spcPts val="0"/>
                        </a:spcBef>
                        <a:spcAft>
                          <a:spcPts val="0"/>
                        </a:spcAft>
                      </a:pPr>
                      <a:r>
                        <a:rPr lang="en-US" sz="1100" b="1" dirty="0">
                          <a:solidFill>
                            <a:schemeClr val="tx1"/>
                          </a:solidFill>
                          <a:effectLst/>
                          <a:latin typeface="Arial" panose="020B0604020202020204" pitchFamily="34" charset="0"/>
                          <a:ea typeface="Arial" panose="020B0604020202020204" pitchFamily="34" charset="0"/>
                          <a:cs typeface="Times New Roman" panose="02020603050405020304" pitchFamily="18" charset="0"/>
                        </a:rPr>
                        <a:t>K #/a</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D4E95"/>
                    </a:solidFill>
                  </a:tcPr>
                </a:tc>
                <a:tc>
                  <a:txBody>
                    <a:bodyPr/>
                    <a:lstStyle/>
                    <a:p>
                      <a:pPr marL="0" marR="0" algn="ctr">
                        <a:lnSpc>
                          <a:spcPct val="115000"/>
                        </a:lnSpc>
                        <a:spcBef>
                          <a:spcPts val="0"/>
                        </a:spcBef>
                        <a:spcAft>
                          <a:spcPts val="0"/>
                        </a:spcAft>
                      </a:pPr>
                      <a:r>
                        <a:rPr lang="en-US" sz="1100" b="1" dirty="0">
                          <a:solidFill>
                            <a:schemeClr val="tx1"/>
                          </a:solidFill>
                          <a:effectLst/>
                          <a:latin typeface="Arial" panose="020B0604020202020204" pitchFamily="34" charset="0"/>
                          <a:ea typeface="Arial" panose="020B0604020202020204" pitchFamily="34" charset="0"/>
                          <a:cs typeface="Times New Roman" panose="02020603050405020304" pitchFamily="18" charset="0"/>
                        </a:rPr>
                        <a:t>pH</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D4E95"/>
                    </a:solidFill>
                  </a:tcPr>
                </a:tc>
                <a:extLst>
                  <a:ext uri="{0D108BD9-81ED-4DB2-BD59-A6C34878D82A}">
                    <a16:rowId xmlns:a16="http://schemas.microsoft.com/office/drawing/2014/main" val="2326513063"/>
                  </a:ext>
                </a:extLst>
              </a:tr>
              <a:tr h="219456">
                <a:tc>
                  <a:txBody>
                    <a:bodyPr/>
                    <a:lstStyle/>
                    <a:p>
                      <a:pPr marL="0" marR="0" algn="ctr">
                        <a:lnSpc>
                          <a:spcPct val="115000"/>
                        </a:lnSpc>
                        <a:spcBef>
                          <a:spcPts val="0"/>
                        </a:spcBef>
                        <a:spcAft>
                          <a:spcPts val="0"/>
                        </a:spcAft>
                      </a:pPr>
                      <a:r>
                        <a:rPr lang="en-US" sz="1100" dirty="0">
                          <a:solidFill>
                            <a:schemeClr val="tx1"/>
                          </a:solidFill>
                          <a:effectLst/>
                          <a:latin typeface="Arial" panose="020B0604020202020204" pitchFamily="34" charset="0"/>
                          <a:ea typeface="Arial" panose="020B0604020202020204" pitchFamily="34" charset="0"/>
                          <a:cs typeface="Arial" panose="020B0604020202020204" pitchFamily="34" charset="0"/>
                        </a:rPr>
                        <a:t>4/11/2020</a:t>
                      </a:r>
                      <a:endParaRPr lang="en-US" sz="1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100" dirty="0">
                          <a:solidFill>
                            <a:schemeClr val="tx1"/>
                          </a:solidFill>
                          <a:effectLst/>
                          <a:latin typeface="Arial" panose="020B0604020202020204" pitchFamily="34" charset="0"/>
                          <a:ea typeface="Arial" panose="020B0604020202020204" pitchFamily="34" charset="0"/>
                          <a:cs typeface="Arial" panose="020B0604020202020204" pitchFamily="34" charset="0"/>
                        </a:rPr>
                        <a:t>35.5</a:t>
                      </a:r>
                      <a:endParaRPr lang="en-US" sz="1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100" dirty="0">
                          <a:solidFill>
                            <a:schemeClr val="tx1"/>
                          </a:solidFill>
                          <a:effectLst/>
                          <a:latin typeface="Arial" panose="020B0604020202020204" pitchFamily="34" charset="0"/>
                          <a:ea typeface="Arial" panose="020B0604020202020204" pitchFamily="34" charset="0"/>
                          <a:cs typeface="Arial" panose="020B0604020202020204" pitchFamily="34" charset="0"/>
                        </a:rPr>
                        <a:t>86.3</a:t>
                      </a:r>
                      <a:endParaRPr lang="en-US" sz="1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100" dirty="0">
                          <a:solidFill>
                            <a:schemeClr val="tx1"/>
                          </a:solidFill>
                          <a:effectLst/>
                          <a:latin typeface="Arial" panose="020B0604020202020204" pitchFamily="34" charset="0"/>
                          <a:ea typeface="Arial" panose="020B0604020202020204" pitchFamily="34" charset="0"/>
                          <a:cs typeface="Arial" panose="020B0604020202020204" pitchFamily="34" charset="0"/>
                        </a:rPr>
                        <a:t>426.2</a:t>
                      </a:r>
                      <a:endParaRPr lang="en-US" sz="1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100" dirty="0">
                          <a:solidFill>
                            <a:schemeClr val="tx1"/>
                          </a:solidFill>
                          <a:effectLst/>
                          <a:latin typeface="Arial" panose="020B0604020202020204" pitchFamily="34" charset="0"/>
                          <a:ea typeface="Arial" panose="020B0604020202020204" pitchFamily="34" charset="0"/>
                          <a:cs typeface="Arial" panose="020B0604020202020204" pitchFamily="34" charset="0"/>
                        </a:rPr>
                        <a:t>6.0</a:t>
                      </a:r>
                      <a:endParaRPr lang="en-US" sz="1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240313919"/>
                  </a:ext>
                </a:extLst>
              </a:tr>
              <a:tr h="219456">
                <a:tc>
                  <a:txBody>
                    <a:bodyPr/>
                    <a:lstStyle/>
                    <a:p>
                      <a:pPr marL="0" marR="0" algn="ctr">
                        <a:lnSpc>
                          <a:spcPct val="115000"/>
                        </a:lnSpc>
                        <a:spcBef>
                          <a:spcPts val="0"/>
                        </a:spcBef>
                        <a:spcAft>
                          <a:spcPts val="0"/>
                        </a:spcAft>
                      </a:pPr>
                      <a:r>
                        <a:rPr lang="en-US" sz="1100" dirty="0">
                          <a:solidFill>
                            <a:schemeClr val="tx1"/>
                          </a:solidFill>
                          <a:effectLst/>
                          <a:latin typeface="Arial" panose="020B0604020202020204" pitchFamily="34" charset="0"/>
                          <a:ea typeface="Calibri" panose="020F0502020204030204" pitchFamily="34" charset="0"/>
                          <a:cs typeface="Arial" panose="020B0604020202020204" pitchFamily="34" charset="0"/>
                        </a:rPr>
                        <a:t>4/11/2020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100" dirty="0">
                          <a:solidFill>
                            <a:schemeClr val="tx1"/>
                          </a:solidFill>
                          <a:effectLst/>
                          <a:latin typeface="Arial" panose="020B0604020202020204" pitchFamily="34" charset="0"/>
                          <a:ea typeface="Calibri" panose="020F0502020204030204" pitchFamily="34" charset="0"/>
                          <a:cs typeface="Arial" panose="020B0604020202020204" pitchFamily="34" charset="0"/>
                        </a:rPr>
                        <a:t>32.2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100" dirty="0">
                          <a:solidFill>
                            <a:schemeClr val="tx1"/>
                          </a:solidFill>
                          <a:effectLst/>
                          <a:latin typeface="Arial" panose="020B0604020202020204" pitchFamily="34" charset="0"/>
                          <a:ea typeface="Calibri" panose="020F0502020204030204" pitchFamily="34" charset="0"/>
                          <a:cs typeface="Arial" panose="020B0604020202020204" pitchFamily="34" charset="0"/>
                        </a:rPr>
                        <a:t>116.3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100" dirty="0">
                          <a:solidFill>
                            <a:schemeClr val="tx1"/>
                          </a:solidFill>
                          <a:effectLst/>
                          <a:latin typeface="Arial" panose="020B0604020202020204" pitchFamily="34" charset="0"/>
                          <a:ea typeface="Calibri" panose="020F0502020204030204" pitchFamily="34" charset="0"/>
                          <a:cs typeface="Arial" panose="020B0604020202020204" pitchFamily="34" charset="0"/>
                        </a:rPr>
                        <a:t>499.2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100" dirty="0">
                          <a:solidFill>
                            <a:schemeClr val="tx1"/>
                          </a:solidFill>
                          <a:effectLst/>
                          <a:latin typeface="Arial" panose="020B0604020202020204" pitchFamily="34" charset="0"/>
                          <a:ea typeface="Calibri" panose="020F0502020204030204" pitchFamily="34" charset="0"/>
                          <a:cs typeface="Arial" panose="020B0604020202020204" pitchFamily="34" charset="0"/>
                        </a:rPr>
                        <a:t>6.3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920386381"/>
                  </a:ext>
                </a:extLst>
              </a:tr>
            </a:tbl>
          </a:graphicData>
        </a:graphic>
      </p:graphicFrame>
      <p:graphicFrame>
        <p:nvGraphicFramePr>
          <p:cNvPr id="24" name="Table 23">
            <a:extLst>
              <a:ext uri="{FF2B5EF4-FFF2-40B4-BE49-F238E27FC236}">
                <a16:creationId xmlns:a16="http://schemas.microsoft.com/office/drawing/2014/main" id="{61B8293E-2C12-CDBF-8713-90DCD6748EE0}"/>
              </a:ext>
            </a:extLst>
          </p:cNvPr>
          <p:cNvGraphicFramePr>
            <a:graphicFrameLocks noGrp="1"/>
          </p:cNvGraphicFramePr>
          <p:nvPr>
            <p:extLst>
              <p:ext uri="{D42A27DB-BD31-4B8C-83A1-F6EECF244321}">
                <p14:modId xmlns:p14="http://schemas.microsoft.com/office/powerpoint/2010/main" val="1356228310"/>
              </p:ext>
            </p:extLst>
          </p:nvPr>
        </p:nvGraphicFramePr>
        <p:xfrm>
          <a:off x="2798194" y="6522802"/>
          <a:ext cx="2274570" cy="1877537"/>
        </p:xfrm>
        <a:graphic>
          <a:graphicData uri="http://schemas.openxmlformats.org/drawingml/2006/table">
            <a:tbl>
              <a:tblPr firstRow="1" firstCol="1" bandRow="1"/>
              <a:tblGrid>
                <a:gridCol w="830580">
                  <a:extLst>
                    <a:ext uri="{9D8B030D-6E8A-4147-A177-3AD203B41FA5}">
                      <a16:colId xmlns:a16="http://schemas.microsoft.com/office/drawing/2014/main" val="2319902545"/>
                    </a:ext>
                  </a:extLst>
                </a:gridCol>
                <a:gridCol w="590550">
                  <a:extLst>
                    <a:ext uri="{9D8B030D-6E8A-4147-A177-3AD203B41FA5}">
                      <a16:colId xmlns:a16="http://schemas.microsoft.com/office/drawing/2014/main" val="3285549183"/>
                    </a:ext>
                  </a:extLst>
                </a:gridCol>
                <a:gridCol w="853440">
                  <a:extLst>
                    <a:ext uri="{9D8B030D-6E8A-4147-A177-3AD203B41FA5}">
                      <a16:colId xmlns:a16="http://schemas.microsoft.com/office/drawing/2014/main" val="3226118059"/>
                    </a:ext>
                  </a:extLst>
                </a:gridCol>
              </a:tblGrid>
              <a:tr h="359729">
                <a:tc>
                  <a:txBody>
                    <a:bodyPr/>
                    <a:lstStyle/>
                    <a:p>
                      <a:pPr marL="0" marR="0" algn="ctr">
                        <a:spcBef>
                          <a:spcPts val="0"/>
                        </a:spcBef>
                        <a:spcAft>
                          <a:spcPts val="0"/>
                        </a:spcAft>
                      </a:pPr>
                      <a:r>
                        <a:rPr lang="en-US" sz="1200" b="1" dirty="0">
                          <a:solidFill>
                            <a:srgbClr val="FFFFFF"/>
                          </a:solidFill>
                          <a:effectLst/>
                          <a:highlight>
                            <a:srgbClr val="0D4E95"/>
                          </a:highlight>
                          <a:latin typeface="Arial" panose="020B0604020202020204" pitchFamily="34" charset="0"/>
                          <a:ea typeface="Calibri" panose="020F0502020204030204" pitchFamily="34" charset="0"/>
                          <a:cs typeface="Times New Roman" panose="02020603050405020304" pitchFamily="18" charset="0"/>
                        </a:rPr>
                        <a:t>Year</a:t>
                      </a:r>
                      <a:endParaRPr lang="en-US" sz="1100" dirty="0">
                        <a:effectLst/>
                        <a:highlight>
                          <a:srgbClr val="0D4E95"/>
                        </a:highlight>
                        <a:latin typeface="Calibri" panose="020F0502020204030204" pitchFamily="34" charset="0"/>
                        <a:ea typeface="Calibri" panose="020F0502020204030204" pitchFamily="34" charset="0"/>
                        <a:cs typeface="Times New Roman" panose="02020603050405020304" pitchFamily="18" charset="0"/>
                      </a:endParaRPr>
                    </a:p>
                  </a:txBody>
                  <a:tcPr marL="36830" marR="36830"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D4E95"/>
                    </a:solidFill>
                  </a:tcPr>
                </a:tc>
                <a:tc>
                  <a:txBody>
                    <a:bodyPr/>
                    <a:lstStyle/>
                    <a:p>
                      <a:pPr marL="0" marR="0" algn="ctr">
                        <a:spcBef>
                          <a:spcPts val="0"/>
                        </a:spcBef>
                        <a:spcAft>
                          <a:spcPts val="0"/>
                        </a:spcAft>
                      </a:pPr>
                      <a:r>
                        <a:rPr lang="en-US" sz="1200" b="1" dirty="0">
                          <a:solidFill>
                            <a:srgbClr val="FFFFFF"/>
                          </a:solidFill>
                          <a:effectLst/>
                          <a:highlight>
                            <a:srgbClr val="0D4E95"/>
                          </a:highlight>
                          <a:latin typeface="Arial" panose="020B0604020202020204" pitchFamily="34" charset="0"/>
                          <a:ea typeface="Calibri" panose="020F0502020204030204" pitchFamily="34" charset="0"/>
                          <a:cs typeface="Times New Roman" panose="02020603050405020304" pitchFamily="18" charset="0"/>
                        </a:rPr>
                        <a:t>Corn </a:t>
                      </a:r>
                      <a:endParaRPr lang="en-US" sz="1100" dirty="0">
                        <a:effectLst/>
                        <a:highlight>
                          <a:srgbClr val="0D4E95"/>
                        </a:highligh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D4E95"/>
                    </a:solidFill>
                  </a:tcPr>
                </a:tc>
                <a:tc>
                  <a:txBody>
                    <a:bodyPr/>
                    <a:lstStyle/>
                    <a:p>
                      <a:pPr marL="0" marR="0" algn="ctr">
                        <a:spcBef>
                          <a:spcPts val="0"/>
                        </a:spcBef>
                        <a:spcAft>
                          <a:spcPts val="0"/>
                        </a:spcAft>
                      </a:pPr>
                      <a:r>
                        <a:rPr lang="en-US" sz="1200" b="1" dirty="0">
                          <a:solidFill>
                            <a:srgbClr val="FFFFFF"/>
                          </a:solidFill>
                          <a:effectLst/>
                          <a:highlight>
                            <a:srgbClr val="0D4E95"/>
                          </a:highlight>
                          <a:latin typeface="Arial" panose="020B0604020202020204" pitchFamily="34" charset="0"/>
                          <a:ea typeface="Calibri" panose="020F0502020204030204" pitchFamily="34" charset="0"/>
                          <a:cs typeface="Times New Roman" panose="02020603050405020304" pitchFamily="18" charset="0"/>
                        </a:rPr>
                        <a:t>Soybean</a:t>
                      </a:r>
                      <a:endParaRPr lang="en-US" sz="1100" dirty="0">
                        <a:effectLst/>
                        <a:highlight>
                          <a:srgbClr val="0D4E95"/>
                        </a:highligh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D4E95"/>
                    </a:solidFill>
                  </a:tcPr>
                </a:tc>
                <a:extLst>
                  <a:ext uri="{0D108BD9-81ED-4DB2-BD59-A6C34878D82A}">
                    <a16:rowId xmlns:a16="http://schemas.microsoft.com/office/drawing/2014/main" val="4249085984"/>
                  </a:ext>
                </a:extLst>
              </a:tr>
              <a:tr h="252968">
                <a:tc>
                  <a:txBody>
                    <a:bodyPr/>
                    <a:lstStyle/>
                    <a:p>
                      <a:pPr marL="0" marR="0" algn="ctr">
                        <a:lnSpc>
                          <a:spcPct val="115000"/>
                        </a:lnSpc>
                        <a:spcBef>
                          <a:spcPts val="0"/>
                        </a:spcBef>
                        <a:spcAft>
                          <a:spcPts val="0"/>
                        </a:spcAft>
                      </a:pPr>
                      <a:r>
                        <a:rPr lang="en-US" sz="1100" b="1" dirty="0">
                          <a:effectLst/>
                          <a:latin typeface="Arial" panose="020B0604020202020204" pitchFamily="34" charset="0"/>
                          <a:ea typeface="Arial" panose="020B0604020202020204" pitchFamily="34" charset="0"/>
                          <a:cs typeface="Times New Roman" panose="02020603050405020304" pitchFamily="18" charset="0"/>
                        </a:rPr>
                        <a:t>2024</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100" dirty="0">
                          <a:effectLst/>
                          <a:latin typeface="Arial" panose="020B0604020202020204" pitchFamily="34" charset="0"/>
                          <a:ea typeface="Arial" panose="020B0604020202020204" pitchFamily="34" charset="0"/>
                          <a:cs typeface="Times New Roman" panose="02020603050405020304" pitchFamily="18" charset="0"/>
                        </a:rPr>
                        <a:t>215.21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100" dirty="0">
                          <a:effectLst/>
                          <a:latin typeface="Arial" panose="020B0604020202020204" pitchFamily="34" charset="0"/>
                          <a:ea typeface="Arial" panose="020B0604020202020204" pitchFamily="34" charset="0"/>
                          <a:cs typeface="Times New Roman" panose="02020603050405020304" pitchFamily="18" charset="0"/>
                        </a:rPr>
                        <a:t>78.04</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70796813"/>
                  </a:ext>
                </a:extLst>
              </a:tr>
              <a:tr h="252968">
                <a:tc>
                  <a:txBody>
                    <a:bodyPr/>
                    <a:lstStyle/>
                    <a:p>
                      <a:pPr marL="0" marR="0" algn="ctr">
                        <a:lnSpc>
                          <a:spcPct val="115000"/>
                        </a:lnSpc>
                        <a:spcBef>
                          <a:spcPts val="0"/>
                        </a:spcBef>
                        <a:spcAft>
                          <a:spcPts val="0"/>
                        </a:spcAft>
                      </a:pPr>
                      <a:r>
                        <a:rPr lang="en-US" sz="1100" b="1" dirty="0">
                          <a:effectLst/>
                          <a:latin typeface="Arial" panose="020B0604020202020204" pitchFamily="34" charset="0"/>
                          <a:ea typeface="Arial" panose="020B0604020202020204" pitchFamily="34" charset="0"/>
                          <a:cs typeface="Times New Roman" panose="02020603050405020304" pitchFamily="18" charset="0"/>
                        </a:rPr>
                        <a:t>2023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100" dirty="0">
                          <a:effectLst/>
                          <a:latin typeface="Arial" panose="020B0604020202020204" pitchFamily="34" charset="0"/>
                          <a:ea typeface="Arial" panose="020B0604020202020204" pitchFamily="34" charset="0"/>
                          <a:cs typeface="Times New Roman" panose="02020603050405020304" pitchFamily="18" charset="0"/>
                        </a:rPr>
                        <a:t>240.28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100" dirty="0">
                          <a:effectLst/>
                          <a:latin typeface="Arial" panose="020B0604020202020204" pitchFamily="34" charset="0"/>
                          <a:ea typeface="Arial" panose="020B0604020202020204" pitchFamily="34" charset="0"/>
                          <a:cs typeface="Times New Roman" panose="02020603050405020304" pitchFamily="18" charset="0"/>
                        </a:rPr>
                        <a:t>78.39</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23137171"/>
                  </a:ext>
                </a:extLst>
              </a:tr>
              <a:tr h="252968">
                <a:tc>
                  <a:txBody>
                    <a:bodyPr/>
                    <a:lstStyle/>
                    <a:p>
                      <a:pPr marL="0" marR="0" algn="ctr">
                        <a:lnSpc>
                          <a:spcPct val="115000"/>
                        </a:lnSpc>
                        <a:spcBef>
                          <a:spcPts val="0"/>
                        </a:spcBef>
                        <a:spcAft>
                          <a:spcPts val="0"/>
                        </a:spcAft>
                      </a:pPr>
                      <a:r>
                        <a:rPr lang="en-US" sz="1100" b="1" dirty="0">
                          <a:effectLst/>
                          <a:latin typeface="Arial" panose="020B0604020202020204" pitchFamily="34" charset="0"/>
                          <a:ea typeface="Arial" panose="020B0604020202020204" pitchFamily="34" charset="0"/>
                          <a:cs typeface="Times New Roman" panose="02020603050405020304" pitchFamily="18" charset="0"/>
                        </a:rPr>
                        <a:t>2022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100" dirty="0">
                          <a:effectLst/>
                          <a:latin typeface="Arial" panose="020B0604020202020204" pitchFamily="34" charset="0"/>
                          <a:ea typeface="Arial" panose="020B0604020202020204" pitchFamily="34" charset="0"/>
                          <a:cs typeface="Times New Roman" panose="02020603050405020304" pitchFamily="18" charset="0"/>
                        </a:rPr>
                        <a:t>237.49</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100" dirty="0">
                          <a:effectLst/>
                          <a:latin typeface="Arial" panose="020B0604020202020204" pitchFamily="34" charset="0"/>
                          <a:ea typeface="Arial" panose="020B0604020202020204" pitchFamily="34" charset="0"/>
                          <a:cs typeface="Times New Roman" panose="02020603050405020304" pitchFamily="18" charset="0"/>
                        </a:rPr>
                        <a:t>71.28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297864682"/>
                  </a:ext>
                </a:extLst>
              </a:tr>
              <a:tr h="252968">
                <a:tc>
                  <a:txBody>
                    <a:bodyPr/>
                    <a:lstStyle/>
                    <a:p>
                      <a:pPr marL="0" marR="0" algn="ctr">
                        <a:lnSpc>
                          <a:spcPct val="115000"/>
                        </a:lnSpc>
                        <a:spcBef>
                          <a:spcPts val="0"/>
                        </a:spcBef>
                        <a:spcAft>
                          <a:spcPts val="0"/>
                        </a:spcAft>
                      </a:pPr>
                      <a:r>
                        <a:rPr lang="en-US" sz="1100" b="1" dirty="0">
                          <a:effectLst/>
                          <a:latin typeface="Arial" panose="020B0604020202020204" pitchFamily="34" charset="0"/>
                          <a:ea typeface="Calibri" panose="020F0502020204030204" pitchFamily="34" charset="0"/>
                          <a:cs typeface="Arial" panose="020B0604020202020204" pitchFamily="34" charset="0"/>
                        </a:rPr>
                        <a:t>2021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100" dirty="0">
                          <a:effectLst/>
                          <a:latin typeface="Arial" panose="020B0604020202020204" pitchFamily="34" charset="0"/>
                          <a:ea typeface="Calibri" panose="020F0502020204030204" pitchFamily="34" charset="0"/>
                          <a:cs typeface="Arial" panose="020B0604020202020204" pitchFamily="34" charset="0"/>
                        </a:rPr>
                        <a:t>242.22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100" dirty="0">
                          <a:effectLst/>
                          <a:latin typeface="Arial" panose="020B0604020202020204" pitchFamily="34" charset="0"/>
                          <a:ea typeface="Calibri" panose="020F0502020204030204" pitchFamily="34" charset="0"/>
                          <a:cs typeface="Arial" panose="020B0604020202020204" pitchFamily="34" charset="0"/>
                        </a:rPr>
                        <a:t>78.32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65874020"/>
                  </a:ext>
                </a:extLst>
              </a:tr>
              <a:tr h="252968">
                <a:tc>
                  <a:txBody>
                    <a:bodyPr/>
                    <a:lstStyle/>
                    <a:p>
                      <a:pPr marL="0" marR="0" algn="ctr">
                        <a:lnSpc>
                          <a:spcPct val="115000"/>
                        </a:lnSpc>
                        <a:spcBef>
                          <a:spcPts val="0"/>
                        </a:spcBef>
                        <a:spcAft>
                          <a:spcPts val="0"/>
                        </a:spcAft>
                      </a:pPr>
                      <a:r>
                        <a:rPr lang="en-US" sz="1100" b="1" dirty="0">
                          <a:effectLst/>
                          <a:latin typeface="Arial" panose="020B0604020202020204" pitchFamily="34" charset="0"/>
                          <a:ea typeface="Calibri" panose="020F0502020204030204" pitchFamily="34" charset="0"/>
                          <a:cs typeface="Arial" panose="020B0604020202020204" pitchFamily="34" charset="0"/>
                        </a:rPr>
                        <a:t>2020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100" dirty="0">
                          <a:effectLst/>
                          <a:latin typeface="Arial" panose="020B0604020202020204" pitchFamily="34" charset="0"/>
                          <a:ea typeface="Calibri" panose="020F0502020204030204" pitchFamily="34" charset="0"/>
                          <a:cs typeface="Arial" panose="020B0604020202020204" pitchFamily="34" charset="0"/>
                        </a:rPr>
                        <a:t>211.28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100" dirty="0">
                          <a:effectLst/>
                          <a:latin typeface="Arial" panose="020B0604020202020204" pitchFamily="34" charset="0"/>
                          <a:ea typeface="Calibri" panose="020F0502020204030204" pitchFamily="34" charset="0"/>
                          <a:cs typeface="Arial" panose="020B0604020202020204" pitchFamily="34" charset="0"/>
                        </a:rPr>
                        <a:t>72.17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487641016"/>
                  </a:ext>
                </a:extLst>
              </a:tr>
              <a:tr h="252968">
                <a:tc>
                  <a:txBody>
                    <a:bodyPr/>
                    <a:lstStyle/>
                    <a:p>
                      <a:pPr marL="0" marR="0" algn="ctr">
                        <a:lnSpc>
                          <a:spcPct val="115000"/>
                        </a:lnSpc>
                        <a:spcBef>
                          <a:spcPts val="0"/>
                        </a:spcBef>
                        <a:spcAft>
                          <a:spcPts val="0"/>
                        </a:spcAft>
                      </a:pPr>
                      <a:r>
                        <a:rPr lang="en-US" sz="1100" b="1">
                          <a:effectLst/>
                          <a:latin typeface="Arial" panose="020B0604020202020204" pitchFamily="34" charset="0"/>
                          <a:ea typeface="Arial" panose="020B0604020202020204" pitchFamily="34" charset="0"/>
                          <a:cs typeface="Times New Roman" panose="02020603050405020304" pitchFamily="18" charset="0"/>
                        </a:rPr>
                        <a:t>AVG</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100" b="1" dirty="0">
                          <a:effectLst/>
                          <a:latin typeface="Arial" panose="020B0604020202020204" pitchFamily="34" charset="0"/>
                          <a:ea typeface="Arial" panose="020B0604020202020204" pitchFamily="34" charset="0"/>
                          <a:cs typeface="Times New Roman" panose="02020603050405020304" pitchFamily="18" charset="0"/>
                        </a:rPr>
                        <a:t>229.30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100" b="1" dirty="0">
                          <a:effectLst/>
                          <a:latin typeface="Arial" panose="020B0604020202020204" pitchFamily="34" charset="0"/>
                          <a:ea typeface="Arial" panose="020B0604020202020204" pitchFamily="34" charset="0"/>
                          <a:cs typeface="Times New Roman" panose="02020603050405020304" pitchFamily="18" charset="0"/>
                        </a:rPr>
                        <a:t>75.64</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596140123"/>
                  </a:ext>
                </a:extLst>
              </a:tr>
            </a:tbl>
          </a:graphicData>
        </a:graphic>
      </p:graphicFrame>
      <p:sp>
        <p:nvSpPr>
          <p:cNvPr id="11" name="TextBox 10">
            <a:extLst>
              <a:ext uri="{FF2B5EF4-FFF2-40B4-BE49-F238E27FC236}">
                <a16:creationId xmlns:a16="http://schemas.microsoft.com/office/drawing/2014/main" id="{E6AF10D7-2928-AF90-572A-2CB4D87DADEF}"/>
              </a:ext>
            </a:extLst>
          </p:cNvPr>
          <p:cNvSpPr txBox="1"/>
          <p:nvPr/>
        </p:nvSpPr>
        <p:spPr>
          <a:xfrm>
            <a:off x="2402773" y="8529809"/>
            <a:ext cx="3065411" cy="324128"/>
          </a:xfrm>
          <a:prstGeom prst="rect">
            <a:avLst/>
          </a:prstGeom>
          <a:noFill/>
        </p:spPr>
        <p:txBody>
          <a:bodyPr wrap="square" rtlCol="0">
            <a:spAutoFit/>
          </a:bodyPr>
          <a:lstStyle/>
          <a:p>
            <a:pPr marL="0" marR="0" algn="ctr">
              <a:lnSpc>
                <a:spcPct val="115000"/>
              </a:lnSpc>
              <a:spcBef>
                <a:spcPts val="0"/>
              </a:spcBef>
              <a:spcAft>
                <a:spcPts val="0"/>
              </a:spcAft>
            </a:pPr>
            <a:r>
              <a:rPr lang="en-US" sz="1400" b="1" u="sng" dirty="0">
                <a:latin typeface="Arial" panose="020B0604020202020204" pitchFamily="34" charset="0"/>
                <a:ea typeface="Arial" panose="020B0604020202020204" pitchFamily="34" charset="0"/>
                <a:cs typeface="Times New Roman" panose="02020603050405020304" pitchFamily="18" charset="0"/>
              </a:rPr>
              <a:t>Wind Energy Agreement </a:t>
            </a:r>
            <a:endParaRPr lang="en-US" sz="1200" u="sng"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322A720A-B2BB-0082-590D-C71D5DE24DFF}"/>
              </a:ext>
            </a:extLst>
          </p:cNvPr>
          <p:cNvSpPr txBox="1"/>
          <p:nvPr/>
        </p:nvSpPr>
        <p:spPr>
          <a:xfrm>
            <a:off x="351215" y="8796619"/>
            <a:ext cx="6772148" cy="286682"/>
          </a:xfrm>
          <a:prstGeom prst="rect">
            <a:avLst/>
          </a:prstGeom>
          <a:noFill/>
        </p:spPr>
        <p:txBody>
          <a:bodyPr wrap="square" rtlCol="0">
            <a:spAutoFit/>
          </a:bodyPr>
          <a:lstStyle/>
          <a:p>
            <a:pPr marL="0" marR="0" algn="ctr">
              <a:lnSpc>
                <a:spcPct val="115000"/>
              </a:lnSpc>
              <a:spcBef>
                <a:spcPts val="0"/>
              </a:spcBef>
              <a:spcAft>
                <a:spcPts val="0"/>
              </a:spcAft>
            </a:pPr>
            <a:r>
              <a:rPr lang="en-US" sz="1200" dirty="0">
                <a:effectLst/>
                <a:latin typeface="Arial" panose="020B0604020202020204" pitchFamily="34" charset="0"/>
                <a:ea typeface="Calibri" panose="020F0502020204030204" pitchFamily="34" charset="0"/>
                <a:cs typeface="Arial" panose="020B0604020202020204" pitchFamily="34" charset="0"/>
              </a:rPr>
              <a:t>There is no Wind Energy Agreement for this farm.</a:t>
            </a:r>
          </a:p>
        </p:txBody>
      </p:sp>
    </p:spTree>
    <p:extLst>
      <p:ext uri="{BB962C8B-B14F-4D97-AF65-F5344CB8AC3E}">
        <p14:creationId xmlns:p14="http://schemas.microsoft.com/office/powerpoint/2010/main" val="3163392854"/>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1953</TotalTime>
  <Words>1559</Words>
  <Application>Microsoft Office PowerPoint</Application>
  <PresentationFormat>Custom</PresentationFormat>
  <Paragraphs>200</Paragraphs>
  <Slides>10</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Aptos</vt:lpstr>
      <vt:lpstr>Aptos Display</vt:lpstr>
      <vt:lpstr>Arial</vt:lpstr>
      <vt:lpstr>Calibri</vt:lpstr>
      <vt:lpstr>Dreaming Outloud Script Pro</vt:lpstr>
      <vt:lpstr>Lucida Calligraphy</vt:lpstr>
      <vt:lpstr>Tw Cen MT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Justin Wheeler</dc:creator>
  <cp:lastModifiedBy>Justin Wheeler</cp:lastModifiedBy>
  <cp:revision>29</cp:revision>
  <cp:lastPrinted>2024-09-05T20:30:21Z</cp:lastPrinted>
  <dcterms:created xsi:type="dcterms:W3CDTF">2024-07-18T18:33:17Z</dcterms:created>
  <dcterms:modified xsi:type="dcterms:W3CDTF">2024-11-15T21:03:24Z</dcterms:modified>
</cp:coreProperties>
</file>